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tiff" ContentType="image/tiff"/>
  <Default Extension="gif&amp;ehk=cBplagS5NlM1qXWyJhSUkA&amp;r=0&amp;pid=OfficeInsert"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9"/>
  </p:notesMasterIdLst>
  <p:handoutMasterIdLst>
    <p:handoutMasterId r:id="rId40"/>
  </p:handoutMasterIdLst>
  <p:sldIdLst>
    <p:sldId id="277" r:id="rId2"/>
    <p:sldId id="302" r:id="rId3"/>
    <p:sldId id="316" r:id="rId4"/>
    <p:sldId id="257" r:id="rId5"/>
    <p:sldId id="259" r:id="rId6"/>
    <p:sldId id="278" r:id="rId7"/>
    <p:sldId id="279" r:id="rId8"/>
    <p:sldId id="303" r:id="rId9"/>
    <p:sldId id="290" r:id="rId10"/>
    <p:sldId id="306" r:id="rId11"/>
    <p:sldId id="262" r:id="rId12"/>
    <p:sldId id="315" r:id="rId13"/>
    <p:sldId id="288" r:id="rId14"/>
    <p:sldId id="304" r:id="rId15"/>
    <p:sldId id="307" r:id="rId16"/>
    <p:sldId id="261" r:id="rId17"/>
    <p:sldId id="281" r:id="rId18"/>
    <p:sldId id="282" r:id="rId19"/>
    <p:sldId id="280" r:id="rId20"/>
    <p:sldId id="317" r:id="rId21"/>
    <p:sldId id="289" r:id="rId22"/>
    <p:sldId id="291" r:id="rId23"/>
    <p:sldId id="313" r:id="rId24"/>
    <p:sldId id="308" r:id="rId25"/>
    <p:sldId id="266" r:id="rId26"/>
    <p:sldId id="267" r:id="rId27"/>
    <p:sldId id="264" r:id="rId28"/>
    <p:sldId id="301" r:id="rId29"/>
    <p:sldId id="269" r:id="rId30"/>
    <p:sldId id="295" r:id="rId31"/>
    <p:sldId id="310" r:id="rId32"/>
    <p:sldId id="311" r:id="rId33"/>
    <p:sldId id="312" r:id="rId34"/>
    <p:sldId id="299" r:id="rId35"/>
    <p:sldId id="272" r:id="rId36"/>
    <p:sldId id="314" r:id="rId37"/>
    <p:sldId id="287" r:id="rId38"/>
  </p:sldIdLst>
  <p:sldSz cx="12192000" cy="6858000"/>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9" autoAdjust="0"/>
    <p:restoredTop sz="94620" autoAdjust="0"/>
  </p:normalViewPr>
  <p:slideViewPr>
    <p:cSldViewPr snapToGrid="0">
      <p:cViewPr varScale="1">
        <p:scale>
          <a:sx n="113" d="100"/>
          <a:sy n="113" d="100"/>
        </p:scale>
        <p:origin x="144" y="96"/>
      </p:cViewPr>
      <p:guideLst/>
    </p:cSldViewPr>
  </p:slideViewPr>
  <p:notesTextViewPr>
    <p:cViewPr>
      <p:scale>
        <a:sx n="1" d="1"/>
        <a:sy n="1" d="1"/>
      </p:scale>
      <p:origin x="0" y="0"/>
    </p:cViewPr>
  </p:notesTextViewPr>
  <p:sorterViewPr>
    <p:cViewPr>
      <p:scale>
        <a:sx n="100" d="100"/>
        <a:sy n="100" d="100"/>
      </p:scale>
      <p:origin x="0" y="-41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9282" cy="35195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265014" y="0"/>
            <a:ext cx="4029282" cy="351957"/>
          </a:xfrm>
          <a:prstGeom prst="rect">
            <a:avLst/>
          </a:prstGeom>
        </p:spPr>
        <p:txBody>
          <a:bodyPr vert="horz" lIns="91440" tIns="45720" rIns="91440" bIns="45720" rtlCol="0"/>
          <a:lstStyle>
            <a:lvl1pPr algn="r">
              <a:defRPr sz="1200"/>
            </a:lvl1pPr>
          </a:lstStyle>
          <a:p>
            <a:fld id="{A2E671EC-C595-4F1A-99C3-A7748FB2BBE3}" type="datetimeFigureOut">
              <a:rPr lang="en-US" smtClean="0"/>
              <a:t>9/7/2018</a:t>
            </a:fld>
            <a:endParaRPr lang="en-US"/>
          </a:p>
        </p:txBody>
      </p:sp>
      <p:sp>
        <p:nvSpPr>
          <p:cNvPr id="4" name="Footer Placeholder 3"/>
          <p:cNvSpPr>
            <a:spLocks noGrp="1"/>
          </p:cNvSpPr>
          <p:nvPr>
            <p:ph type="ftr" sz="quarter" idx="2"/>
          </p:nvPr>
        </p:nvSpPr>
        <p:spPr>
          <a:xfrm>
            <a:off x="1" y="6658444"/>
            <a:ext cx="4029282" cy="35195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265014" y="6658444"/>
            <a:ext cx="4029282" cy="351957"/>
          </a:xfrm>
          <a:prstGeom prst="rect">
            <a:avLst/>
          </a:prstGeom>
        </p:spPr>
        <p:txBody>
          <a:bodyPr vert="horz" lIns="91440" tIns="45720" rIns="91440" bIns="45720" rtlCol="0" anchor="b"/>
          <a:lstStyle>
            <a:lvl1pPr algn="r">
              <a:defRPr sz="1200"/>
            </a:lvl1pPr>
          </a:lstStyle>
          <a:p>
            <a:fld id="{D7D40789-0AAB-43A9-9458-E42814963668}" type="slidenum">
              <a:rPr lang="en-US" smtClean="0"/>
              <a:t>‹#›</a:t>
            </a:fld>
            <a:endParaRPr lang="en-US"/>
          </a:p>
        </p:txBody>
      </p:sp>
    </p:spTree>
    <p:extLst>
      <p:ext uri="{BB962C8B-B14F-4D97-AF65-F5344CB8AC3E}">
        <p14:creationId xmlns:p14="http://schemas.microsoft.com/office/powerpoint/2010/main" val="13754285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4891D21C-DAF5-4184-9CBE-756E2376A07E}" type="datetimeFigureOut">
              <a:rPr lang="en-US" smtClean="0"/>
              <a:t>9/7/2018</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92DECEEA-FF6A-49BF-B8B5-6D1C5394E602}" type="slidenum">
              <a:rPr lang="en-US" smtClean="0"/>
              <a:t>‹#›</a:t>
            </a:fld>
            <a:endParaRPr lang="en-US"/>
          </a:p>
        </p:txBody>
      </p:sp>
    </p:spTree>
    <p:extLst>
      <p:ext uri="{BB962C8B-B14F-4D97-AF65-F5344CB8AC3E}">
        <p14:creationId xmlns:p14="http://schemas.microsoft.com/office/powerpoint/2010/main" val="1088483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774">
              <a:defRPr/>
            </a:pPr>
            <a:fld id="{2D46E920-4028-B64D-B270-A68B2D752222}" type="slidenum">
              <a:rPr lang="en-US" sz="1800" kern="0">
                <a:solidFill>
                  <a:sysClr val="windowText" lastClr="000000"/>
                </a:solidFill>
                <a:latin typeface="Calibri" panose="020F0502020204030204"/>
              </a:rPr>
              <a:pPr defTabSz="931774">
                <a:defRPr/>
              </a:pPr>
              <a:t>1</a:t>
            </a:fld>
            <a:endParaRPr lang="en-US" sz="1800" kern="0">
              <a:solidFill>
                <a:sysClr val="windowText" lastClr="000000"/>
              </a:solidFill>
              <a:latin typeface="Calibri" panose="020F0502020204030204"/>
            </a:endParaRPr>
          </a:p>
        </p:txBody>
      </p:sp>
    </p:spTree>
    <p:extLst>
      <p:ext uri="{BB962C8B-B14F-4D97-AF65-F5344CB8AC3E}">
        <p14:creationId xmlns:p14="http://schemas.microsoft.com/office/powerpoint/2010/main" val="126425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DECEEA-FF6A-49BF-B8B5-6D1C5394E602}" type="slidenum">
              <a:rPr lang="en-US" smtClean="0"/>
              <a:t>11</a:t>
            </a:fld>
            <a:endParaRPr lang="en-US"/>
          </a:p>
        </p:txBody>
      </p:sp>
    </p:spTree>
    <p:extLst>
      <p:ext uri="{BB962C8B-B14F-4D97-AF65-F5344CB8AC3E}">
        <p14:creationId xmlns:p14="http://schemas.microsoft.com/office/powerpoint/2010/main" val="2503670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DECEEA-FF6A-49BF-B8B5-6D1C5394E602}" type="slidenum">
              <a:rPr lang="en-US" smtClean="0"/>
              <a:t>13</a:t>
            </a:fld>
            <a:endParaRPr lang="en-US"/>
          </a:p>
        </p:txBody>
      </p:sp>
    </p:spTree>
    <p:extLst>
      <p:ext uri="{BB962C8B-B14F-4D97-AF65-F5344CB8AC3E}">
        <p14:creationId xmlns:p14="http://schemas.microsoft.com/office/powerpoint/2010/main" val="3602984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DECEEA-FF6A-49BF-B8B5-6D1C5394E602}" type="slidenum">
              <a:rPr lang="en-US" smtClean="0"/>
              <a:t>14</a:t>
            </a:fld>
            <a:endParaRPr lang="en-US"/>
          </a:p>
        </p:txBody>
      </p:sp>
    </p:spTree>
    <p:extLst>
      <p:ext uri="{BB962C8B-B14F-4D97-AF65-F5344CB8AC3E}">
        <p14:creationId xmlns:p14="http://schemas.microsoft.com/office/powerpoint/2010/main" val="2834612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DECEEA-FF6A-49BF-B8B5-6D1C5394E602}" type="slidenum">
              <a:rPr lang="en-US" smtClean="0"/>
              <a:t>15</a:t>
            </a:fld>
            <a:endParaRPr lang="en-US"/>
          </a:p>
        </p:txBody>
      </p:sp>
    </p:spTree>
    <p:extLst>
      <p:ext uri="{BB962C8B-B14F-4D97-AF65-F5344CB8AC3E}">
        <p14:creationId xmlns:p14="http://schemas.microsoft.com/office/powerpoint/2010/main" val="2174434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DECEEA-FF6A-49BF-B8B5-6D1C5394E602}" type="slidenum">
              <a:rPr lang="en-US" smtClean="0"/>
              <a:t>16</a:t>
            </a:fld>
            <a:endParaRPr lang="en-US"/>
          </a:p>
        </p:txBody>
      </p:sp>
    </p:spTree>
    <p:extLst>
      <p:ext uri="{BB962C8B-B14F-4D97-AF65-F5344CB8AC3E}">
        <p14:creationId xmlns:p14="http://schemas.microsoft.com/office/powerpoint/2010/main" val="1466210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DECEEA-FF6A-49BF-B8B5-6D1C5394E602}" type="slidenum">
              <a:rPr lang="en-US" smtClean="0"/>
              <a:t>17</a:t>
            </a:fld>
            <a:endParaRPr lang="en-US"/>
          </a:p>
        </p:txBody>
      </p:sp>
    </p:spTree>
    <p:extLst>
      <p:ext uri="{BB962C8B-B14F-4D97-AF65-F5344CB8AC3E}">
        <p14:creationId xmlns:p14="http://schemas.microsoft.com/office/powerpoint/2010/main" val="1046774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DECEEA-FF6A-49BF-B8B5-6D1C5394E602}" type="slidenum">
              <a:rPr lang="en-US" smtClean="0"/>
              <a:t>18</a:t>
            </a:fld>
            <a:endParaRPr lang="en-US"/>
          </a:p>
        </p:txBody>
      </p:sp>
    </p:spTree>
    <p:extLst>
      <p:ext uri="{BB962C8B-B14F-4D97-AF65-F5344CB8AC3E}">
        <p14:creationId xmlns:p14="http://schemas.microsoft.com/office/powerpoint/2010/main" val="54366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DECEEA-FF6A-49BF-B8B5-6D1C5394E602}" type="slidenum">
              <a:rPr lang="en-US" smtClean="0"/>
              <a:t>19</a:t>
            </a:fld>
            <a:endParaRPr lang="en-US"/>
          </a:p>
        </p:txBody>
      </p:sp>
    </p:spTree>
    <p:extLst>
      <p:ext uri="{BB962C8B-B14F-4D97-AF65-F5344CB8AC3E}">
        <p14:creationId xmlns:p14="http://schemas.microsoft.com/office/powerpoint/2010/main" val="3386345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DECEEA-FF6A-49BF-B8B5-6D1C5394E602}" type="slidenum">
              <a:rPr lang="en-US" smtClean="0"/>
              <a:t>21</a:t>
            </a:fld>
            <a:endParaRPr lang="en-US"/>
          </a:p>
        </p:txBody>
      </p:sp>
    </p:spTree>
    <p:extLst>
      <p:ext uri="{BB962C8B-B14F-4D97-AF65-F5344CB8AC3E}">
        <p14:creationId xmlns:p14="http://schemas.microsoft.com/office/powerpoint/2010/main" val="29191066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DECEEA-FF6A-49BF-B8B5-6D1C5394E602}" type="slidenum">
              <a:rPr lang="en-US" smtClean="0"/>
              <a:t>22</a:t>
            </a:fld>
            <a:endParaRPr lang="en-US"/>
          </a:p>
        </p:txBody>
      </p:sp>
    </p:spTree>
    <p:extLst>
      <p:ext uri="{BB962C8B-B14F-4D97-AF65-F5344CB8AC3E}">
        <p14:creationId xmlns:p14="http://schemas.microsoft.com/office/powerpoint/2010/main" val="1851814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DECEEA-FF6A-49BF-B8B5-6D1C5394E602}" type="slidenum">
              <a:rPr lang="en-US" smtClean="0"/>
              <a:t>2</a:t>
            </a:fld>
            <a:endParaRPr lang="en-US"/>
          </a:p>
        </p:txBody>
      </p:sp>
    </p:spTree>
    <p:extLst>
      <p:ext uri="{BB962C8B-B14F-4D97-AF65-F5344CB8AC3E}">
        <p14:creationId xmlns:p14="http://schemas.microsoft.com/office/powerpoint/2010/main" val="23586276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DECEEA-FF6A-49BF-B8B5-6D1C5394E602}" type="slidenum">
              <a:rPr lang="en-US" smtClean="0"/>
              <a:t>23</a:t>
            </a:fld>
            <a:endParaRPr lang="en-US"/>
          </a:p>
        </p:txBody>
      </p:sp>
    </p:spTree>
    <p:extLst>
      <p:ext uri="{BB962C8B-B14F-4D97-AF65-F5344CB8AC3E}">
        <p14:creationId xmlns:p14="http://schemas.microsoft.com/office/powerpoint/2010/main" val="960268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DECEEA-FF6A-49BF-B8B5-6D1C5394E602}" type="slidenum">
              <a:rPr lang="en-US" smtClean="0"/>
              <a:t>24</a:t>
            </a:fld>
            <a:endParaRPr lang="en-US"/>
          </a:p>
        </p:txBody>
      </p:sp>
    </p:spTree>
    <p:extLst>
      <p:ext uri="{BB962C8B-B14F-4D97-AF65-F5344CB8AC3E}">
        <p14:creationId xmlns:p14="http://schemas.microsoft.com/office/powerpoint/2010/main" val="170714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DECEEA-FF6A-49BF-B8B5-6D1C5394E602}" type="slidenum">
              <a:rPr lang="en-US" smtClean="0"/>
              <a:t>25</a:t>
            </a:fld>
            <a:endParaRPr lang="en-US"/>
          </a:p>
        </p:txBody>
      </p:sp>
    </p:spTree>
    <p:extLst>
      <p:ext uri="{BB962C8B-B14F-4D97-AF65-F5344CB8AC3E}">
        <p14:creationId xmlns:p14="http://schemas.microsoft.com/office/powerpoint/2010/main" val="12605086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DECEEA-FF6A-49BF-B8B5-6D1C5394E602}" type="slidenum">
              <a:rPr lang="en-US" smtClean="0"/>
              <a:t>26</a:t>
            </a:fld>
            <a:endParaRPr lang="en-US"/>
          </a:p>
        </p:txBody>
      </p:sp>
    </p:spTree>
    <p:extLst>
      <p:ext uri="{BB962C8B-B14F-4D97-AF65-F5344CB8AC3E}">
        <p14:creationId xmlns:p14="http://schemas.microsoft.com/office/powerpoint/2010/main" val="1071916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DECEEA-FF6A-49BF-B8B5-6D1C5394E602}" type="slidenum">
              <a:rPr lang="en-US" smtClean="0"/>
              <a:t>27</a:t>
            </a:fld>
            <a:endParaRPr lang="en-US"/>
          </a:p>
        </p:txBody>
      </p:sp>
    </p:spTree>
    <p:extLst>
      <p:ext uri="{BB962C8B-B14F-4D97-AF65-F5344CB8AC3E}">
        <p14:creationId xmlns:p14="http://schemas.microsoft.com/office/powerpoint/2010/main" val="11729499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DECEEA-FF6A-49BF-B8B5-6D1C5394E602}" type="slidenum">
              <a:rPr lang="en-US" smtClean="0"/>
              <a:t>28</a:t>
            </a:fld>
            <a:endParaRPr lang="en-US"/>
          </a:p>
        </p:txBody>
      </p:sp>
    </p:spTree>
    <p:extLst>
      <p:ext uri="{BB962C8B-B14F-4D97-AF65-F5344CB8AC3E}">
        <p14:creationId xmlns:p14="http://schemas.microsoft.com/office/powerpoint/2010/main" val="1501018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DECEEA-FF6A-49BF-B8B5-6D1C5394E602}" type="slidenum">
              <a:rPr lang="en-US" smtClean="0"/>
              <a:t>29</a:t>
            </a:fld>
            <a:endParaRPr lang="en-US"/>
          </a:p>
        </p:txBody>
      </p:sp>
    </p:spTree>
    <p:extLst>
      <p:ext uri="{BB962C8B-B14F-4D97-AF65-F5344CB8AC3E}">
        <p14:creationId xmlns:p14="http://schemas.microsoft.com/office/powerpoint/2010/main" val="12784625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DECEEA-FF6A-49BF-B8B5-6D1C5394E602}" type="slidenum">
              <a:rPr lang="en-US" smtClean="0"/>
              <a:t>30</a:t>
            </a:fld>
            <a:endParaRPr lang="en-US"/>
          </a:p>
        </p:txBody>
      </p:sp>
    </p:spTree>
    <p:extLst>
      <p:ext uri="{BB962C8B-B14F-4D97-AF65-F5344CB8AC3E}">
        <p14:creationId xmlns:p14="http://schemas.microsoft.com/office/powerpoint/2010/main" val="5621015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DECEEA-FF6A-49BF-B8B5-6D1C5394E602}" type="slidenum">
              <a:rPr lang="en-US" smtClean="0"/>
              <a:t>31</a:t>
            </a:fld>
            <a:endParaRPr lang="en-US"/>
          </a:p>
        </p:txBody>
      </p:sp>
    </p:spTree>
    <p:extLst>
      <p:ext uri="{BB962C8B-B14F-4D97-AF65-F5344CB8AC3E}">
        <p14:creationId xmlns:p14="http://schemas.microsoft.com/office/powerpoint/2010/main" val="31877883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DECEEA-FF6A-49BF-B8B5-6D1C5394E602}" type="slidenum">
              <a:rPr lang="en-US" smtClean="0"/>
              <a:t>32</a:t>
            </a:fld>
            <a:endParaRPr lang="en-US"/>
          </a:p>
        </p:txBody>
      </p:sp>
    </p:spTree>
    <p:extLst>
      <p:ext uri="{BB962C8B-B14F-4D97-AF65-F5344CB8AC3E}">
        <p14:creationId xmlns:p14="http://schemas.microsoft.com/office/powerpoint/2010/main" val="1148595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DECEEA-FF6A-49BF-B8B5-6D1C5394E602}" type="slidenum">
              <a:rPr lang="en-US" smtClean="0"/>
              <a:t>4</a:t>
            </a:fld>
            <a:endParaRPr lang="en-US"/>
          </a:p>
        </p:txBody>
      </p:sp>
    </p:spTree>
    <p:extLst>
      <p:ext uri="{BB962C8B-B14F-4D97-AF65-F5344CB8AC3E}">
        <p14:creationId xmlns:p14="http://schemas.microsoft.com/office/powerpoint/2010/main" val="2217258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DECEEA-FF6A-49BF-B8B5-6D1C5394E602}" type="slidenum">
              <a:rPr lang="en-US" smtClean="0"/>
              <a:t>33</a:t>
            </a:fld>
            <a:endParaRPr lang="en-US"/>
          </a:p>
        </p:txBody>
      </p:sp>
    </p:spTree>
    <p:extLst>
      <p:ext uri="{BB962C8B-B14F-4D97-AF65-F5344CB8AC3E}">
        <p14:creationId xmlns:p14="http://schemas.microsoft.com/office/powerpoint/2010/main" val="17162776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DECEEA-FF6A-49BF-B8B5-6D1C5394E602}" type="slidenum">
              <a:rPr lang="en-US" smtClean="0"/>
              <a:t>34</a:t>
            </a:fld>
            <a:endParaRPr lang="en-US"/>
          </a:p>
        </p:txBody>
      </p:sp>
    </p:spTree>
    <p:extLst>
      <p:ext uri="{BB962C8B-B14F-4D97-AF65-F5344CB8AC3E}">
        <p14:creationId xmlns:p14="http://schemas.microsoft.com/office/powerpoint/2010/main" val="18605632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DECEEA-FF6A-49BF-B8B5-6D1C5394E602}" type="slidenum">
              <a:rPr lang="en-US" smtClean="0"/>
              <a:t>35</a:t>
            </a:fld>
            <a:endParaRPr lang="en-US"/>
          </a:p>
        </p:txBody>
      </p:sp>
    </p:spTree>
    <p:extLst>
      <p:ext uri="{BB962C8B-B14F-4D97-AF65-F5344CB8AC3E}">
        <p14:creationId xmlns:p14="http://schemas.microsoft.com/office/powerpoint/2010/main" val="25560537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DECEEA-FF6A-49BF-B8B5-6D1C5394E602}" type="slidenum">
              <a:rPr lang="en-US" smtClean="0"/>
              <a:t>36</a:t>
            </a:fld>
            <a:endParaRPr lang="en-US"/>
          </a:p>
        </p:txBody>
      </p:sp>
    </p:spTree>
    <p:extLst>
      <p:ext uri="{BB962C8B-B14F-4D97-AF65-F5344CB8AC3E}">
        <p14:creationId xmlns:p14="http://schemas.microsoft.com/office/powerpoint/2010/main" val="23666833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774">
              <a:defRPr/>
            </a:pPr>
            <a:fld id="{2D46E920-4028-B64D-B270-A68B2D752222}" type="slidenum">
              <a:rPr lang="en-US" sz="1800" kern="0">
                <a:solidFill>
                  <a:sysClr val="windowText" lastClr="000000"/>
                </a:solidFill>
              </a:rPr>
              <a:pPr defTabSz="931774">
                <a:defRPr/>
              </a:pPr>
              <a:t>37</a:t>
            </a:fld>
            <a:endParaRPr lang="en-US" sz="1800" kern="0">
              <a:solidFill>
                <a:sysClr val="windowText" lastClr="000000"/>
              </a:solidFill>
            </a:endParaRPr>
          </a:p>
        </p:txBody>
      </p:sp>
    </p:spTree>
    <p:extLst>
      <p:ext uri="{BB962C8B-B14F-4D97-AF65-F5344CB8AC3E}">
        <p14:creationId xmlns:p14="http://schemas.microsoft.com/office/powerpoint/2010/main" val="2843297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DECEEA-FF6A-49BF-B8B5-6D1C5394E602}" type="slidenum">
              <a:rPr lang="en-US" smtClean="0"/>
              <a:t>5</a:t>
            </a:fld>
            <a:endParaRPr lang="en-US"/>
          </a:p>
        </p:txBody>
      </p:sp>
    </p:spTree>
    <p:extLst>
      <p:ext uri="{BB962C8B-B14F-4D97-AF65-F5344CB8AC3E}">
        <p14:creationId xmlns:p14="http://schemas.microsoft.com/office/powerpoint/2010/main" val="4155113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DECEEA-FF6A-49BF-B8B5-6D1C5394E602}" type="slidenum">
              <a:rPr lang="en-US" smtClean="0"/>
              <a:t>6</a:t>
            </a:fld>
            <a:endParaRPr lang="en-US"/>
          </a:p>
        </p:txBody>
      </p:sp>
    </p:spTree>
    <p:extLst>
      <p:ext uri="{BB962C8B-B14F-4D97-AF65-F5344CB8AC3E}">
        <p14:creationId xmlns:p14="http://schemas.microsoft.com/office/powerpoint/2010/main" val="2758497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DECEEA-FF6A-49BF-B8B5-6D1C5394E602}" type="slidenum">
              <a:rPr lang="en-US" smtClean="0"/>
              <a:t>7</a:t>
            </a:fld>
            <a:endParaRPr lang="en-US"/>
          </a:p>
        </p:txBody>
      </p:sp>
    </p:spTree>
    <p:extLst>
      <p:ext uri="{BB962C8B-B14F-4D97-AF65-F5344CB8AC3E}">
        <p14:creationId xmlns:p14="http://schemas.microsoft.com/office/powerpoint/2010/main" val="180823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DECEEA-FF6A-49BF-B8B5-6D1C5394E602}" type="slidenum">
              <a:rPr lang="en-US" smtClean="0"/>
              <a:t>8</a:t>
            </a:fld>
            <a:endParaRPr lang="en-US"/>
          </a:p>
        </p:txBody>
      </p:sp>
    </p:spTree>
    <p:extLst>
      <p:ext uri="{BB962C8B-B14F-4D97-AF65-F5344CB8AC3E}">
        <p14:creationId xmlns:p14="http://schemas.microsoft.com/office/powerpoint/2010/main" val="3923127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DECEEA-FF6A-49BF-B8B5-6D1C5394E602}" type="slidenum">
              <a:rPr lang="en-US" smtClean="0"/>
              <a:t>9</a:t>
            </a:fld>
            <a:endParaRPr lang="en-US"/>
          </a:p>
        </p:txBody>
      </p:sp>
    </p:spTree>
    <p:extLst>
      <p:ext uri="{BB962C8B-B14F-4D97-AF65-F5344CB8AC3E}">
        <p14:creationId xmlns:p14="http://schemas.microsoft.com/office/powerpoint/2010/main" val="2449411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DECEEA-FF6A-49BF-B8B5-6D1C5394E602}" type="slidenum">
              <a:rPr lang="en-US" smtClean="0"/>
              <a:t>10</a:t>
            </a:fld>
            <a:endParaRPr lang="en-US"/>
          </a:p>
        </p:txBody>
      </p:sp>
    </p:spTree>
    <p:extLst>
      <p:ext uri="{BB962C8B-B14F-4D97-AF65-F5344CB8AC3E}">
        <p14:creationId xmlns:p14="http://schemas.microsoft.com/office/powerpoint/2010/main" val="16559921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9/7/2018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87792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9/7/2018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023257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9/7/2018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842944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9/7/2018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39431939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9/7/2018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588620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9/7/2018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34046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9/7/2018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291191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9/7/2018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33564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9/7/2018</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53309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9/7/2018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64243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9/7/2018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650809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9/7/2018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48068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9/7/2018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535679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9/7/2018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51238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9/7/2018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768990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9/7/2018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430865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9/7/2018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218731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9/7/2018</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2149097955"/>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audio" Target="../media/audio1.wav"/><Relationship Id="rId4" Type="http://schemas.openxmlformats.org/officeDocument/2006/relationships/image" Target="../media/image18.JP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audio" Target="../media/audio1.wav"/><Relationship Id="rId4" Type="http://schemas.openxmlformats.org/officeDocument/2006/relationships/image" Target="../media/image18.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audio" Target="../media/audio1.wav"/><Relationship Id="rId4" Type="http://schemas.openxmlformats.org/officeDocument/2006/relationships/image" Target="../media/image22.tiff"/></Relationships>
</file>

<file path=ppt/slides/_rels/slide29.xml.rels><?xml version="1.0" encoding="UTF-8" standalone="yes"?>
<Relationships xmlns="http://schemas.openxmlformats.org/package/2006/relationships"><Relationship Id="rId3" Type="http://schemas.openxmlformats.org/officeDocument/2006/relationships/image" Target="../media/image23.gif&amp;ehk=cBplagS5NlM1qXWyJhSUkA&amp;r=0&amp;pid=OfficeInsert"/><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worldbuilding.stackexchange.com/questions/29665/how-to-modify-the-human-eye-to-see-into-the-ultraviolet-and-infrared-band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4.tiff"/><Relationship Id="rId5" Type="http://schemas.openxmlformats.org/officeDocument/2006/relationships/image" Target="../media/image2.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pn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0.tiff"/></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sz="half" idx="2"/>
          </p:nvPr>
        </p:nvSpPr>
        <p:spPr>
          <a:xfrm>
            <a:off x="1073888" y="4712617"/>
            <a:ext cx="7942519" cy="1090789"/>
          </a:xfrm>
        </p:spPr>
        <p:txBody>
          <a:bodyPr>
            <a:noAutofit/>
          </a:bodyPr>
          <a:lstStyle/>
          <a:p>
            <a:pPr algn="ctr"/>
            <a:r>
              <a:rPr lang="en-US" sz="4400" b="1" dirty="0">
                <a:effectLst>
                  <a:glow rad="228600">
                    <a:schemeClr val="accent1">
                      <a:alpha val="40000"/>
                    </a:schemeClr>
                  </a:glow>
                </a:effectLst>
                <a:latin typeface="Arial" charset="0"/>
                <a:ea typeface="Arial" charset="0"/>
                <a:cs typeface="Arial" charset="0"/>
              </a:rPr>
              <a:t>LIGHT and WAVES</a:t>
            </a:r>
            <a:endParaRPr lang="en-US" sz="4400" dirty="0">
              <a:latin typeface="Arial" charset="0"/>
              <a:ea typeface="Arial" charset="0"/>
              <a:cs typeface="Arial" charset="0"/>
            </a:endParaRPr>
          </a:p>
        </p:txBody>
      </p:sp>
      <p:pic>
        <p:nvPicPr>
          <p:cNvPr id="5" name="Picture 4"/>
          <p:cNvPicPr>
            <a:picLocks noChangeAspect="1"/>
          </p:cNvPicPr>
          <p:nvPr/>
        </p:nvPicPr>
        <p:blipFill>
          <a:blip r:embed="rId3"/>
          <a:stretch>
            <a:fillRect/>
          </a:stretch>
        </p:blipFill>
        <p:spPr>
          <a:xfrm>
            <a:off x="968649" y="1674416"/>
            <a:ext cx="3172675" cy="1744971"/>
          </a:xfrm>
          <a:prstGeom prst="rect">
            <a:avLst/>
          </a:prstGeom>
        </p:spPr>
      </p:pic>
      <p:sp>
        <p:nvSpPr>
          <p:cNvPr id="10" name="TextBox 9"/>
          <p:cNvSpPr txBox="1"/>
          <p:nvPr/>
        </p:nvSpPr>
        <p:spPr>
          <a:xfrm>
            <a:off x="4496563" y="1900571"/>
            <a:ext cx="65524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228600">
                    <a:prstClr val="black">
                      <a:alpha val="40000"/>
                    </a:prstClr>
                  </a:glow>
                </a:effectLst>
                <a:uLnTx/>
                <a:uFillTx/>
                <a:latin typeface="Arial" charset="0"/>
                <a:ea typeface="Arial" charset="0"/>
                <a:cs typeface="Arial" charset="0"/>
              </a:rPr>
              <a:t>CERT Educational Series</a:t>
            </a:r>
          </a:p>
        </p:txBody>
      </p:sp>
      <p:sp>
        <p:nvSpPr>
          <p:cNvPr id="6" name="Rectangle 5"/>
          <p:cNvSpPr/>
          <p:nvPr/>
        </p:nvSpPr>
        <p:spPr>
          <a:xfrm>
            <a:off x="4496563" y="2546902"/>
            <a:ext cx="6730237"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Greg Monty PhD, Vicki Foust PhD, and Elizabeth </a:t>
            </a:r>
            <a:r>
              <a:rPr kumimoji="0" lang="en-US" sz="1800" b="0" i="0" u="none" strike="noStrike" kern="1200" cap="none" spc="0" normalizeH="0" baseline="0" noProof="0" dirty="0" err="1">
                <a:ln>
                  <a:noFill/>
                </a:ln>
                <a:solidFill>
                  <a:prstClr val="white"/>
                </a:solidFill>
                <a:effectLst/>
                <a:uLnTx/>
                <a:uFillTx/>
                <a:latin typeface="Arial" charset="0"/>
                <a:ea typeface="Arial" charset="0"/>
                <a:cs typeface="Arial" charset="0"/>
              </a:rPr>
              <a:t>Keele</a:t>
            </a: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prstClr val="white"/>
                </a:solidFill>
                <a:effectLst/>
                <a:uLnTx/>
                <a:uFillTx/>
                <a:latin typeface="Arial" charset="0"/>
                <a:ea typeface="Arial" charset="0"/>
                <a:cs typeface="Arial" charset="0"/>
              </a:rPr>
              <a:t>M.Ed</a:t>
            </a:r>
            <a:endPar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718337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5400" dirty="0">
                <a:latin typeface="Arial" panose="020B0604020202020204" pitchFamily="34" charset="0"/>
                <a:cs typeface="Arial" panose="020B0604020202020204" pitchFamily="34" charset="0"/>
              </a:rPr>
              <a:t>LIGHT INTENSITY</a:t>
            </a:r>
          </a:p>
        </p:txBody>
      </p:sp>
    </p:spTree>
    <p:extLst>
      <p:ext uri="{BB962C8B-B14F-4D97-AF65-F5344CB8AC3E}">
        <p14:creationId xmlns:p14="http://schemas.microsoft.com/office/powerpoint/2010/main" val="112557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048E593D-9706-4524-914D-AE234BF7E716}"/>
              </a:ext>
            </a:extLst>
          </p:cNvPr>
          <p:cNvSpPr txBox="1">
            <a:spLocks/>
          </p:cNvSpPr>
          <p:nvPr/>
        </p:nvSpPr>
        <p:spPr>
          <a:xfrm>
            <a:off x="202241" y="508679"/>
            <a:ext cx="10663707" cy="14796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20000"/>
              </a:lnSpc>
            </a:pPr>
            <a:r>
              <a:rPr lang="en-US" sz="5400" b="1" dirty="0">
                <a:latin typeface="Arial" charset="0"/>
                <a:cs typeface="Arial" charset="0"/>
              </a:rPr>
              <a:t>Measuring Light Intensity</a:t>
            </a:r>
          </a:p>
        </p:txBody>
      </p:sp>
      <p:sp>
        <p:nvSpPr>
          <p:cNvPr id="2" name="Content Placeholder 1"/>
          <p:cNvSpPr>
            <a:spLocks noGrp="1"/>
          </p:cNvSpPr>
          <p:nvPr>
            <p:ph idx="1"/>
          </p:nvPr>
        </p:nvSpPr>
        <p:spPr>
          <a:xfrm>
            <a:off x="680321" y="2336873"/>
            <a:ext cx="10185627" cy="4300994"/>
          </a:xfrm>
        </p:spPr>
        <p:txBody>
          <a:bodyPr>
            <a:normAutofit lnSpcReduction="10000"/>
          </a:bodyPr>
          <a:lstStyle/>
          <a:p>
            <a:pPr>
              <a:spcAft>
                <a:spcPts val="1200"/>
              </a:spcAft>
            </a:pPr>
            <a:r>
              <a:rPr lang="en-US" sz="3600" dirty="0">
                <a:latin typeface="Arial" panose="020B0604020202020204" pitchFamily="34" charset="0"/>
                <a:cs typeface="Arial" panose="020B0604020202020204" pitchFamily="34" charset="0"/>
              </a:rPr>
              <a:t>Light intensity is measured in </a:t>
            </a:r>
            <a:r>
              <a:rPr lang="en-US" sz="3600" b="1" dirty="0">
                <a:solidFill>
                  <a:srgbClr val="FFFF00"/>
                </a:solidFill>
                <a:effectLst>
                  <a:glow rad="228600">
                    <a:schemeClr val="bg1">
                      <a:alpha val="40000"/>
                    </a:schemeClr>
                  </a:glow>
                </a:effectLst>
                <a:latin typeface="Arial" charset="0"/>
                <a:ea typeface="Arial" charset="0"/>
                <a:cs typeface="Arial" charset="0"/>
              </a:rPr>
              <a:t>Lumens </a:t>
            </a:r>
          </a:p>
          <a:p>
            <a:pPr>
              <a:spcAft>
                <a:spcPts val="1200"/>
              </a:spcAft>
            </a:pPr>
            <a:r>
              <a:rPr lang="en-US" sz="3600" dirty="0">
                <a:latin typeface="Arial" panose="020B0604020202020204" pitchFamily="34" charset="0"/>
                <a:cs typeface="Arial" panose="020B0604020202020204" pitchFamily="34" charset="0"/>
              </a:rPr>
              <a:t>One </a:t>
            </a:r>
            <a:r>
              <a:rPr lang="en-US" sz="3600" b="1" dirty="0">
                <a:solidFill>
                  <a:srgbClr val="FFFF00"/>
                </a:solidFill>
                <a:effectLst>
                  <a:glow rad="228600">
                    <a:schemeClr val="bg1">
                      <a:alpha val="40000"/>
                    </a:schemeClr>
                  </a:glow>
                </a:effectLst>
                <a:latin typeface="Arial" charset="0"/>
                <a:cs typeface="Arial" charset="0"/>
              </a:rPr>
              <a:t>Lumen </a:t>
            </a:r>
            <a:r>
              <a:rPr lang="en-US" sz="3600" dirty="0">
                <a:latin typeface="Arial" panose="020B0604020202020204" pitchFamily="34" charset="0"/>
                <a:cs typeface="Arial" panose="020B0604020202020204" pitchFamily="34" charset="0"/>
              </a:rPr>
              <a:t>is the total quantity of </a:t>
            </a:r>
            <a:r>
              <a:rPr lang="en-US" sz="3600" b="1" u="sng" dirty="0">
                <a:latin typeface="Arial" panose="020B0604020202020204" pitchFamily="34" charset="0"/>
                <a:cs typeface="Arial" panose="020B0604020202020204" pitchFamily="34" charset="0"/>
              </a:rPr>
              <a:t>visible light </a:t>
            </a:r>
            <a:r>
              <a:rPr lang="en-US" sz="3600" dirty="0">
                <a:latin typeface="Arial" panose="020B0604020202020204" pitchFamily="34" charset="0"/>
                <a:cs typeface="Arial" panose="020B0604020202020204" pitchFamily="34" charset="0"/>
              </a:rPr>
              <a:t> from one candle</a:t>
            </a:r>
          </a:p>
          <a:p>
            <a:pPr>
              <a:spcAft>
                <a:spcPts val="1200"/>
              </a:spcAft>
            </a:pPr>
            <a:r>
              <a:rPr lang="en-US" sz="3600" dirty="0">
                <a:latin typeface="Arial" panose="020B0604020202020204" pitchFamily="34" charset="0"/>
                <a:cs typeface="Arial" panose="020B0604020202020204" pitchFamily="34" charset="0"/>
              </a:rPr>
              <a:t>A light meter will be used in Experiment #2</a:t>
            </a:r>
          </a:p>
          <a:p>
            <a:pPr lvl="1">
              <a:spcAft>
                <a:spcPts val="1200"/>
              </a:spcAft>
            </a:pPr>
            <a:r>
              <a:rPr lang="en-US" sz="3200" dirty="0">
                <a:latin typeface="Arial" panose="020B0604020202020204" pitchFamily="34" charset="0"/>
                <a:cs typeface="Arial" panose="020B0604020202020204" pitchFamily="34" charset="0"/>
              </a:rPr>
              <a:t>The unit of measurement for the light meter is </a:t>
            </a:r>
            <a:r>
              <a:rPr lang="en-US" sz="3200" b="1" dirty="0">
                <a:solidFill>
                  <a:srgbClr val="FFFF00"/>
                </a:solidFill>
                <a:effectLst>
                  <a:glow rad="228600">
                    <a:schemeClr val="bg1">
                      <a:alpha val="40000"/>
                    </a:schemeClr>
                  </a:glow>
                </a:effectLst>
                <a:latin typeface="Arial" charset="0"/>
                <a:ea typeface="Arial" charset="0"/>
                <a:cs typeface="Arial" charset="0"/>
              </a:rPr>
              <a:t>LUX </a:t>
            </a:r>
          </a:p>
          <a:p>
            <a:pPr lvl="1">
              <a:spcAft>
                <a:spcPts val="1200"/>
              </a:spcAft>
            </a:pPr>
            <a:r>
              <a:rPr lang="en-US" sz="3200" dirty="0">
                <a:latin typeface="Arial" panose="020B0604020202020204" pitchFamily="34" charset="0"/>
                <a:cs typeface="Arial" panose="020B0604020202020204" pitchFamily="34" charset="0"/>
              </a:rPr>
              <a:t>1 LUX = 1 lumen/m</a:t>
            </a:r>
            <a:r>
              <a:rPr lang="en-US" sz="3200" baseline="30000" dirty="0">
                <a:latin typeface="Arial" panose="020B0604020202020204" pitchFamily="34" charset="0"/>
                <a:cs typeface="Arial" panose="020B0604020202020204" pitchFamily="34" charset="0"/>
              </a:rPr>
              <a:t>2</a:t>
            </a:r>
            <a:r>
              <a:rPr lang="en-US" sz="3200" b="1" dirty="0">
                <a:solidFill>
                  <a:srgbClr val="FFFF00"/>
                </a:solidFill>
                <a:effectLst>
                  <a:glow rad="228600">
                    <a:schemeClr val="bg1">
                      <a:alpha val="40000"/>
                    </a:schemeClr>
                  </a:glow>
                </a:effectLst>
                <a:latin typeface="Arial" charset="0"/>
                <a:ea typeface="Arial" charset="0"/>
                <a:cs typeface="Arial" charset="0"/>
              </a:rPr>
              <a:t>  (see image on next page)</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409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9EACEF-81E4-7641-BF5C-276864372526}"/>
              </a:ext>
            </a:extLst>
          </p:cNvPr>
          <p:cNvSpPr>
            <a:spLocks noGrp="1"/>
          </p:cNvSpPr>
          <p:nvPr>
            <p:ph type="title"/>
          </p:nvPr>
        </p:nvSpPr>
        <p:spPr/>
        <p:txBody>
          <a:bodyPr>
            <a:normAutofit fontScale="90000"/>
          </a:bodyPr>
          <a:lstStyle/>
          <a:p>
            <a:r>
              <a:rPr lang="en-US" sz="4800" dirty="0">
                <a:latin typeface="Arial" panose="020B0604020202020204" pitchFamily="34" charset="0"/>
                <a:cs typeface="Arial" panose="020B0604020202020204" pitchFamily="34" charset="0"/>
              </a:rPr>
              <a:t>Lumen, Foot-Candles (FC), and LUX</a:t>
            </a:r>
          </a:p>
        </p:txBody>
      </p:sp>
      <p:pic>
        <p:nvPicPr>
          <p:cNvPr id="4" name="Picture 3">
            <a:extLst>
              <a:ext uri="{FF2B5EF4-FFF2-40B4-BE49-F238E27FC236}">
                <a16:creationId xmlns:a16="http://schemas.microsoft.com/office/drawing/2014/main" xmlns="" id="{1A9A7211-176A-5746-926D-B054A02B9611}"/>
              </a:ext>
            </a:extLst>
          </p:cNvPr>
          <p:cNvPicPr>
            <a:picLocks noChangeAspect="1"/>
          </p:cNvPicPr>
          <p:nvPr/>
        </p:nvPicPr>
        <p:blipFill>
          <a:blip r:embed="rId2"/>
          <a:stretch>
            <a:fillRect/>
          </a:stretch>
        </p:blipFill>
        <p:spPr>
          <a:xfrm>
            <a:off x="1954306" y="2168711"/>
            <a:ext cx="8671288" cy="4393453"/>
          </a:xfrm>
          <a:prstGeom prst="rect">
            <a:avLst/>
          </a:prstGeom>
        </p:spPr>
      </p:pic>
    </p:spTree>
    <p:extLst>
      <p:ext uri="{BB962C8B-B14F-4D97-AF65-F5344CB8AC3E}">
        <p14:creationId xmlns:p14="http://schemas.microsoft.com/office/powerpoint/2010/main" val="1003506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EE2541-4086-4CC3-8C1C-73A7679B2095}"/>
              </a:ext>
            </a:extLst>
          </p:cNvPr>
          <p:cNvSpPr>
            <a:spLocks noGrp="1"/>
          </p:cNvSpPr>
          <p:nvPr>
            <p:ph type="title"/>
          </p:nvPr>
        </p:nvSpPr>
        <p:spPr>
          <a:xfrm>
            <a:off x="206062" y="753228"/>
            <a:ext cx="10998558" cy="1080938"/>
          </a:xfrm>
        </p:spPr>
        <p:txBody>
          <a:bodyPr>
            <a:noAutofit/>
          </a:bodyPr>
          <a:lstStyle/>
          <a:p>
            <a:r>
              <a:rPr lang="en-US" sz="4400" b="1" dirty="0">
                <a:latin typeface="Arial" panose="020B0604020202020204" pitchFamily="34" charset="0"/>
                <a:cs typeface="Arial" panose="020B0604020202020204" pitchFamily="34" charset="0"/>
              </a:rPr>
              <a:t>Experiment 2: Light Meter Exploration</a:t>
            </a:r>
          </a:p>
        </p:txBody>
      </p:sp>
      <p:sp>
        <p:nvSpPr>
          <p:cNvPr id="3" name="Content Placeholder 2">
            <a:extLst>
              <a:ext uri="{FF2B5EF4-FFF2-40B4-BE49-F238E27FC236}">
                <a16:creationId xmlns:a16="http://schemas.microsoft.com/office/drawing/2014/main" xmlns="" id="{53B519D3-3475-4E96-BF17-41B80FDD9224}"/>
              </a:ext>
            </a:extLst>
          </p:cNvPr>
          <p:cNvSpPr>
            <a:spLocks noGrp="1"/>
          </p:cNvSpPr>
          <p:nvPr>
            <p:ph idx="1"/>
          </p:nvPr>
        </p:nvSpPr>
        <p:spPr>
          <a:xfrm>
            <a:off x="206062" y="2099732"/>
            <a:ext cx="7622944" cy="4859868"/>
          </a:xfrm>
        </p:spPr>
        <p:txBody>
          <a:bodyPr>
            <a:noAutofit/>
          </a:bodyPr>
          <a:lstStyle/>
          <a:p>
            <a:pPr marL="0" indent="0">
              <a:lnSpc>
                <a:spcPct val="100000"/>
              </a:lnSpc>
              <a:spcAft>
                <a:spcPts val="1200"/>
              </a:spcAft>
              <a:buNone/>
            </a:pPr>
            <a:r>
              <a:rPr lang="en-US" sz="3600" b="1" u="sng" dirty="0">
                <a:latin typeface="Arial" panose="020B0604020202020204" pitchFamily="34" charset="0"/>
                <a:cs typeface="Arial" panose="020B0604020202020204" pitchFamily="34" charset="0"/>
              </a:rPr>
              <a:t>Methodology</a:t>
            </a:r>
            <a:r>
              <a:rPr lang="en-US" sz="3600" b="1" dirty="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a:p>
            <a:pPr marL="514350" indent="-514350">
              <a:lnSpc>
                <a:spcPct val="100000"/>
              </a:lnSpc>
              <a:spcBef>
                <a:spcPts val="600"/>
              </a:spcBef>
              <a:spcAft>
                <a:spcPts val="600"/>
              </a:spcAft>
              <a:buFont typeface="+mj-lt"/>
              <a:buAutoNum type="arabicPeriod"/>
            </a:pPr>
            <a:r>
              <a:rPr lang="en-US" sz="3200" dirty="0">
                <a:latin typeface="Arial" panose="020B0604020202020204" pitchFamily="34" charset="0"/>
                <a:cs typeface="Arial" panose="020B0604020202020204" pitchFamily="34" charset="0"/>
              </a:rPr>
              <a:t>Turn </a:t>
            </a:r>
            <a:r>
              <a:rPr lang="en-US" sz="3200" dirty="0">
                <a:solidFill>
                  <a:srgbClr val="FFFF00"/>
                </a:solidFill>
                <a:latin typeface="Arial" panose="020B0604020202020204" pitchFamily="34" charset="0"/>
                <a:cs typeface="Arial" panose="020B0604020202020204" pitchFamily="34" charset="0"/>
              </a:rPr>
              <a:t>on</a:t>
            </a:r>
            <a:r>
              <a:rPr lang="en-US" sz="3200" dirty="0">
                <a:latin typeface="Arial" panose="020B0604020202020204" pitchFamily="34" charset="0"/>
                <a:cs typeface="Arial" panose="020B0604020202020204" pitchFamily="34" charset="0"/>
              </a:rPr>
              <a:t> the light meter</a:t>
            </a:r>
          </a:p>
          <a:p>
            <a:pPr marL="514350" indent="-514350">
              <a:lnSpc>
                <a:spcPct val="100000"/>
              </a:lnSpc>
              <a:spcBef>
                <a:spcPts val="600"/>
              </a:spcBef>
              <a:spcAft>
                <a:spcPts val="1200"/>
              </a:spcAft>
              <a:buFont typeface="+mj-lt"/>
              <a:buAutoNum type="arabicPeriod"/>
            </a:pPr>
            <a:r>
              <a:rPr lang="en-US" sz="3200" dirty="0">
                <a:latin typeface="Arial" panose="020B0604020202020204" pitchFamily="34" charset="0"/>
                <a:cs typeface="Arial" panose="020B0604020202020204" pitchFamily="34" charset="0"/>
              </a:rPr>
              <a:t>Set the meter to 2000</a:t>
            </a:r>
          </a:p>
          <a:p>
            <a:pPr marL="514350" indent="-514350">
              <a:lnSpc>
                <a:spcPct val="100000"/>
              </a:lnSpc>
              <a:spcBef>
                <a:spcPts val="600"/>
              </a:spcBef>
              <a:spcAft>
                <a:spcPts val="1200"/>
              </a:spcAft>
              <a:buFont typeface="+mj-lt"/>
              <a:buAutoNum type="arabicPeriod"/>
            </a:pPr>
            <a:r>
              <a:rPr lang="en-US" sz="3200" dirty="0">
                <a:latin typeface="Arial" panose="020B0604020202020204" pitchFamily="34" charset="0"/>
                <a:cs typeface="Arial" panose="020B0604020202020204" pitchFamily="34" charset="0"/>
              </a:rPr>
              <a:t>Use the light meter (with cover off): measure LUX in five different areas</a:t>
            </a:r>
          </a:p>
          <a:p>
            <a:pPr marL="514350" indent="-514350">
              <a:lnSpc>
                <a:spcPct val="100000"/>
              </a:lnSpc>
              <a:spcBef>
                <a:spcPts val="600"/>
              </a:spcBef>
              <a:spcAft>
                <a:spcPts val="1200"/>
              </a:spcAft>
              <a:buFont typeface="+mj-lt"/>
              <a:buAutoNum type="arabicPeriod"/>
            </a:pPr>
            <a:r>
              <a:rPr lang="en-US" sz="3200" b="1" i="1" dirty="0">
                <a:solidFill>
                  <a:srgbClr val="FFFF00"/>
                </a:solidFill>
                <a:latin typeface="Arial" panose="020B0604020202020204" pitchFamily="34" charset="0"/>
                <a:cs typeface="Arial" panose="020B0604020202020204" pitchFamily="34" charset="0"/>
              </a:rPr>
              <a:t>NOTE:  The meter cannot measure direct sunlight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8971" y="2099732"/>
            <a:ext cx="3852333" cy="3338689"/>
          </a:xfrm>
          <a:prstGeom prst="rect">
            <a:avLst/>
          </a:prstGeom>
        </p:spPr>
      </p:pic>
      <p:sp>
        <p:nvSpPr>
          <p:cNvPr id="5" name="Right Arrow 4"/>
          <p:cNvSpPr/>
          <p:nvPr/>
        </p:nvSpPr>
        <p:spPr>
          <a:xfrm>
            <a:off x="6553200" y="3386665"/>
            <a:ext cx="2252133" cy="533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938969" y="3469266"/>
            <a:ext cx="1480593"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Turn ON</a:t>
            </a:r>
          </a:p>
        </p:txBody>
      </p:sp>
      <p:sp>
        <p:nvSpPr>
          <p:cNvPr id="7" name="Right Arrow 6"/>
          <p:cNvSpPr/>
          <p:nvPr/>
        </p:nvSpPr>
        <p:spPr>
          <a:xfrm>
            <a:off x="6553200" y="2854399"/>
            <a:ext cx="2252133" cy="533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rPr>
              <a:t>Set to 2000</a:t>
            </a:r>
          </a:p>
        </p:txBody>
      </p:sp>
      <p:sp>
        <p:nvSpPr>
          <p:cNvPr id="8" name="Right Arrow 7"/>
          <p:cNvSpPr/>
          <p:nvPr/>
        </p:nvSpPr>
        <p:spPr>
          <a:xfrm>
            <a:off x="8952487" y="2854399"/>
            <a:ext cx="2252133" cy="533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rPr>
              <a:t>Sensor</a:t>
            </a:r>
          </a:p>
        </p:txBody>
      </p:sp>
    </p:spTree>
    <p:extLst>
      <p:ext uri="{BB962C8B-B14F-4D97-AF65-F5344CB8AC3E}">
        <p14:creationId xmlns:p14="http://schemas.microsoft.com/office/powerpoint/2010/main" val="393323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EE2541-4086-4CC3-8C1C-73A7679B2095}"/>
              </a:ext>
            </a:extLst>
          </p:cNvPr>
          <p:cNvSpPr>
            <a:spLocks noGrp="1"/>
          </p:cNvSpPr>
          <p:nvPr>
            <p:ph type="title"/>
          </p:nvPr>
        </p:nvSpPr>
        <p:spPr>
          <a:xfrm>
            <a:off x="206062" y="753228"/>
            <a:ext cx="10998558" cy="1080938"/>
          </a:xfrm>
        </p:spPr>
        <p:txBody>
          <a:bodyPr>
            <a:noAutofit/>
          </a:bodyPr>
          <a:lstStyle/>
          <a:p>
            <a:r>
              <a:rPr lang="en-US" sz="4400" b="1" dirty="0">
                <a:latin typeface="Arial" panose="020B0604020202020204" pitchFamily="34" charset="0"/>
                <a:cs typeface="Arial" panose="020B0604020202020204" pitchFamily="34" charset="0"/>
              </a:rPr>
              <a:t>Experiment 2: Light Meter Exploration</a:t>
            </a:r>
          </a:p>
        </p:txBody>
      </p:sp>
      <p:sp>
        <p:nvSpPr>
          <p:cNvPr id="3" name="Content Placeholder 2">
            <a:extLst>
              <a:ext uri="{FF2B5EF4-FFF2-40B4-BE49-F238E27FC236}">
                <a16:creationId xmlns:a16="http://schemas.microsoft.com/office/drawing/2014/main" xmlns="" id="{53B519D3-3475-4E96-BF17-41B80FDD9224}"/>
              </a:ext>
            </a:extLst>
          </p:cNvPr>
          <p:cNvSpPr>
            <a:spLocks noGrp="1"/>
          </p:cNvSpPr>
          <p:nvPr>
            <p:ph idx="1"/>
          </p:nvPr>
        </p:nvSpPr>
        <p:spPr>
          <a:xfrm>
            <a:off x="206062" y="1998132"/>
            <a:ext cx="11528738" cy="4859868"/>
          </a:xfrm>
        </p:spPr>
        <p:txBody>
          <a:bodyPr>
            <a:noAutofit/>
          </a:bodyPr>
          <a:lstStyle/>
          <a:p>
            <a:pPr marL="0" indent="0">
              <a:lnSpc>
                <a:spcPct val="100000"/>
              </a:lnSpc>
              <a:spcAft>
                <a:spcPts val="1200"/>
              </a:spcAft>
              <a:buNone/>
            </a:pPr>
            <a:r>
              <a:rPr lang="en-US" sz="3200" b="1" u="sng" dirty="0">
                <a:latin typeface="Arial" panose="020B0604020202020204" pitchFamily="34" charset="0"/>
                <a:cs typeface="Arial" panose="020B0604020202020204" pitchFamily="34" charset="0"/>
              </a:rPr>
              <a:t>Data Collection</a:t>
            </a:r>
            <a:r>
              <a:rPr lang="en-US" sz="3200" b="1" dirty="0">
                <a:latin typeface="Arial" panose="020B0604020202020204" pitchFamily="34" charset="0"/>
                <a:cs typeface="Arial" panose="020B0604020202020204" pitchFamily="34" charset="0"/>
              </a:rPr>
              <a:t>:</a:t>
            </a:r>
          </a:p>
          <a:p>
            <a:pPr marL="0" indent="0">
              <a:lnSpc>
                <a:spcPct val="100000"/>
              </a:lnSpc>
              <a:spcAft>
                <a:spcPts val="1200"/>
              </a:spcAft>
              <a:buNone/>
            </a:pPr>
            <a:r>
              <a:rPr lang="en-US" sz="3200" dirty="0">
                <a:latin typeface="Arial" panose="020B0604020202020204" pitchFamily="34" charset="0"/>
                <a:cs typeface="Arial" panose="020B0604020202020204" pitchFamily="34" charset="0"/>
              </a:rPr>
              <a:t>Record your LUX measurements in your lab sheet, and make note of the surroundings for each of your measurements</a:t>
            </a:r>
          </a:p>
          <a:p>
            <a:pPr marL="0" indent="0">
              <a:lnSpc>
                <a:spcPct val="100000"/>
              </a:lnSpc>
              <a:spcAft>
                <a:spcPts val="1200"/>
              </a:spcAft>
              <a:buNone/>
            </a:pPr>
            <a:r>
              <a:rPr lang="en-US" sz="3200" b="1" u="sng" dirty="0">
                <a:latin typeface="Arial" panose="020B0604020202020204" pitchFamily="34" charset="0"/>
                <a:cs typeface="Arial" panose="020B0604020202020204" pitchFamily="34" charset="0"/>
              </a:rPr>
              <a:t>Observations</a:t>
            </a:r>
            <a:r>
              <a:rPr lang="en-US" sz="3200" b="1" dirty="0">
                <a:latin typeface="Arial" panose="020B0604020202020204" pitchFamily="34" charset="0"/>
                <a:cs typeface="Arial" panose="020B0604020202020204" pitchFamily="34" charset="0"/>
              </a:rPr>
              <a:t>:</a:t>
            </a:r>
          </a:p>
          <a:p>
            <a:pPr marL="0" indent="0">
              <a:lnSpc>
                <a:spcPct val="100000"/>
              </a:lnSpc>
              <a:spcAft>
                <a:spcPts val="1200"/>
              </a:spcAft>
              <a:buNone/>
            </a:pPr>
            <a:r>
              <a:rPr lang="en-US" sz="3200" dirty="0">
                <a:latin typeface="Arial" panose="020B0604020202020204" pitchFamily="34" charset="0"/>
                <a:cs typeface="Arial" panose="020B0604020202020204" pitchFamily="34" charset="0"/>
              </a:rPr>
              <a:t>Record your observations and conclusions in your lab sheet</a:t>
            </a:r>
          </a:p>
          <a:p>
            <a:pPr marL="0" indent="0">
              <a:lnSpc>
                <a:spcPct val="100000"/>
              </a:lnSpc>
              <a:spcAft>
                <a:spcPts val="1200"/>
              </a:spcAft>
              <a:buNone/>
            </a:pPr>
            <a:r>
              <a:rPr lang="en-US" sz="3200" b="1" u="sng" dirty="0">
                <a:solidFill>
                  <a:srgbClr val="FFFF00"/>
                </a:solidFill>
                <a:latin typeface="Arial" panose="020B0604020202020204" pitchFamily="34" charset="0"/>
                <a:cs typeface="Arial" panose="020B0604020202020204" pitchFamily="34" charset="0"/>
              </a:rPr>
              <a:t>NOTE</a:t>
            </a:r>
            <a:r>
              <a:rPr lang="en-US" sz="3200" dirty="0">
                <a:solidFill>
                  <a:srgbClr val="FFFF00"/>
                </a:solidFill>
                <a:latin typeface="Arial" panose="020B0604020202020204" pitchFamily="34" charset="0"/>
                <a:cs typeface="Arial" panose="020B0604020202020204" pitchFamily="34" charset="0"/>
              </a:rPr>
              <a:t>:  Your teacher will collect </a:t>
            </a:r>
            <a:r>
              <a:rPr lang="en-US" sz="3200" i="1" dirty="0">
                <a:solidFill>
                  <a:srgbClr val="FFFF00"/>
                </a:solidFill>
                <a:latin typeface="Arial" panose="020B0604020202020204" pitchFamily="34" charset="0"/>
                <a:cs typeface="Arial" panose="020B0604020202020204" pitchFamily="34" charset="0"/>
              </a:rPr>
              <a:t>all but 8 light meters</a:t>
            </a:r>
            <a:r>
              <a:rPr lang="en-US" sz="3200" dirty="0">
                <a:solidFill>
                  <a:srgbClr val="FFFF00"/>
                </a:solidFill>
                <a:latin typeface="Arial" panose="020B0604020202020204" pitchFamily="34" charset="0"/>
                <a:cs typeface="Arial" panose="020B0604020202020204" pitchFamily="34" charset="0"/>
              </a:rPr>
              <a:t>, and combine students into 8 groups for Experiment #3</a:t>
            </a:r>
          </a:p>
        </p:txBody>
      </p:sp>
      <p:sp>
        <p:nvSpPr>
          <p:cNvPr id="4" name="Sun 3">
            <a:extLst>
              <a:ext uri="{FF2B5EF4-FFF2-40B4-BE49-F238E27FC236}">
                <a16:creationId xmlns:a16="http://schemas.microsoft.com/office/drawing/2014/main" xmlns="" id="{B98CC10E-2C39-1043-BA59-0C9D53152922}"/>
              </a:ext>
            </a:extLst>
          </p:cNvPr>
          <p:cNvSpPr/>
          <p:nvPr/>
        </p:nvSpPr>
        <p:spPr>
          <a:xfrm>
            <a:off x="11154211" y="5795433"/>
            <a:ext cx="580589" cy="528602"/>
          </a:xfrm>
          <a:prstGeom prst="sun">
            <a:avLst/>
          </a:prstGeom>
          <a:solidFill>
            <a:srgbClr val="FBFF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n 4">
            <a:extLst>
              <a:ext uri="{FF2B5EF4-FFF2-40B4-BE49-F238E27FC236}">
                <a16:creationId xmlns:a16="http://schemas.microsoft.com/office/drawing/2014/main" xmlns="" id="{495C296A-3091-1C48-864B-64027B13A40F}"/>
              </a:ext>
            </a:extLst>
          </p:cNvPr>
          <p:cNvSpPr/>
          <p:nvPr/>
        </p:nvSpPr>
        <p:spPr>
          <a:xfrm>
            <a:off x="11204620" y="4732866"/>
            <a:ext cx="580589" cy="528602"/>
          </a:xfrm>
          <a:prstGeom prst="sun">
            <a:avLst/>
          </a:prstGeom>
          <a:solidFill>
            <a:srgbClr val="FBFF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142723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par>
                              <p:cTn id="19" fill="hold">
                                <p:stCondLst>
                                  <p:cond delay="0"/>
                                </p:stCondLst>
                                <p:childTnLst>
                                  <p:par>
                                    <p:cTn id="20" presetID="2" presetClass="entr" presetSubtype="2" fill="hold" grpId="0" nodeType="afterEffect">
                                      <p:stCondLst>
                                        <p:cond delay="300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1000" fill="hold"/>
                                            <p:tgtEl>
                                              <p:spTgt spid="5"/>
                                            </p:tgtEl>
                                            <p:attrNameLst>
                                              <p:attrName>ppt_x</p:attrName>
                                            </p:attrNameLst>
                                          </p:cBhvr>
                                          <p:tavLst>
                                            <p:tav tm="0">
                                              <p:val>
                                                <p:strVal val="1+#ppt_w/2"/>
                                              </p:val>
                                            </p:tav>
                                            <p:tav tm="100000">
                                              <p:val>
                                                <p:strVal val="#ppt_x"/>
                                              </p:val>
                                            </p:tav>
                                          </p:tavLst>
                                        </p:anim>
                                        <p:anim calcmode="lin" valueType="num">
                                          <p:cBhvr additive="base">
                                            <p:cTn id="23" dur="10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laser.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childTnLst>
                                    </p:cTn>
                                  </p:par>
                                </p:childTnLst>
                              </p:cTn>
                            </p:par>
                            <p:par>
                              <p:cTn id="28" fill="hold">
                                <p:stCondLst>
                                  <p:cond delay="0"/>
                                </p:stCondLst>
                                <p:childTnLst>
                                  <p:par>
                                    <p:cTn id="29" presetID="2" presetClass="entr" presetSubtype="2" fill="hold" grpId="0" nodeType="afterEffect" p14:presetBounceEnd="50000">
                                      <p:stCondLst>
                                        <p:cond delay="3000"/>
                                      </p:stCondLst>
                                      <p:childTnLst>
                                        <p:set>
                                          <p:cBhvr>
                                            <p:cTn id="30" dur="1" fill="hold">
                                              <p:stCondLst>
                                                <p:cond delay="0"/>
                                              </p:stCondLst>
                                            </p:cTn>
                                            <p:tgtEl>
                                              <p:spTgt spid="4"/>
                                            </p:tgtEl>
                                            <p:attrNameLst>
                                              <p:attrName>style.visibility</p:attrName>
                                            </p:attrNameLst>
                                          </p:cBhvr>
                                          <p:to>
                                            <p:strVal val="visible"/>
                                          </p:to>
                                        </p:set>
                                        <p:anim calcmode="lin" valueType="num" p14:bounceEnd="50000">
                                          <p:cBhvr additive="base">
                                            <p:cTn id="31" dur="10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32" dur="10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par>
                              <p:cTn id="19" fill="hold">
                                <p:stCondLst>
                                  <p:cond delay="0"/>
                                </p:stCondLst>
                                <p:childTnLst>
                                  <p:par>
                                    <p:cTn id="20" presetID="2" presetClass="entr" presetSubtype="2" fill="hold" grpId="0" nodeType="afterEffect">
                                      <p:stCondLst>
                                        <p:cond delay="300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1000" fill="hold"/>
                                            <p:tgtEl>
                                              <p:spTgt spid="5"/>
                                            </p:tgtEl>
                                            <p:attrNameLst>
                                              <p:attrName>ppt_x</p:attrName>
                                            </p:attrNameLst>
                                          </p:cBhvr>
                                          <p:tavLst>
                                            <p:tav tm="0">
                                              <p:val>
                                                <p:strVal val="1+#ppt_w/2"/>
                                              </p:val>
                                            </p:tav>
                                            <p:tav tm="100000">
                                              <p:val>
                                                <p:strVal val="#ppt_x"/>
                                              </p:val>
                                            </p:tav>
                                          </p:tavLst>
                                        </p:anim>
                                        <p:anim calcmode="lin" valueType="num">
                                          <p:cBhvr additive="base">
                                            <p:cTn id="23" dur="10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laser.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childTnLst>
                                    </p:cTn>
                                  </p:par>
                                </p:childTnLst>
                              </p:cTn>
                            </p:par>
                            <p:par>
                              <p:cTn id="28" fill="hold">
                                <p:stCondLst>
                                  <p:cond delay="0"/>
                                </p:stCondLst>
                                <p:childTnLst>
                                  <p:par>
                                    <p:cTn id="29" presetID="2" presetClass="entr" presetSubtype="2" fill="hold" grpId="0" nodeType="afterEffect">
                                      <p:stCondLst>
                                        <p:cond delay="300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000" fill="hold"/>
                                            <p:tgtEl>
                                              <p:spTgt spid="4"/>
                                            </p:tgtEl>
                                            <p:attrNameLst>
                                              <p:attrName>ppt_x</p:attrName>
                                            </p:attrNameLst>
                                          </p:cBhvr>
                                          <p:tavLst>
                                            <p:tav tm="0">
                                              <p:val>
                                                <p:strVal val="1+#ppt_w/2"/>
                                              </p:val>
                                            </p:tav>
                                            <p:tav tm="100000">
                                              <p:val>
                                                <p:strVal val="#ppt_x"/>
                                              </p:val>
                                            </p:tav>
                                          </p:tavLst>
                                        </p:anim>
                                        <p:anim calcmode="lin" valueType="num">
                                          <p:cBhvr additive="base">
                                            <p:cTn id="32" dur="10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5400" dirty="0">
                <a:latin typeface="Arial" panose="020B0604020202020204" pitchFamily="34" charset="0"/>
                <a:cs typeface="Arial" panose="020B0604020202020204" pitchFamily="34" charset="0"/>
              </a:rPr>
              <a:t> TRAVELING LIGHT</a:t>
            </a:r>
          </a:p>
        </p:txBody>
      </p:sp>
    </p:spTree>
    <p:extLst>
      <p:ext uri="{BB962C8B-B14F-4D97-AF65-F5344CB8AC3E}">
        <p14:creationId xmlns:p14="http://schemas.microsoft.com/office/powerpoint/2010/main" val="270866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39EBEC0-6234-4499-BB95-CF891FD84B14}"/>
              </a:ext>
            </a:extLst>
          </p:cNvPr>
          <p:cNvSpPr>
            <a:spLocks noGrp="1"/>
          </p:cNvSpPr>
          <p:nvPr>
            <p:ph idx="1"/>
          </p:nvPr>
        </p:nvSpPr>
        <p:spPr>
          <a:xfrm>
            <a:off x="531629" y="2376376"/>
            <a:ext cx="6741041" cy="3737345"/>
          </a:xfrm>
        </p:spPr>
        <p:txBody>
          <a:bodyPr vert="horz" lIns="91440" tIns="45720" rIns="91440" bIns="45720" rtlCol="0" anchor="ctr">
            <a:normAutofit/>
          </a:bodyPr>
          <a:lstStyle/>
          <a:p>
            <a:pPr marL="0" indent="0">
              <a:lnSpc>
                <a:spcPct val="150000"/>
              </a:lnSpc>
              <a:spcAft>
                <a:spcPts val="1200"/>
              </a:spcAft>
              <a:buNone/>
            </a:pPr>
            <a:r>
              <a:rPr lang="en-US" sz="3200" b="1" dirty="0">
                <a:solidFill>
                  <a:srgbClr val="FFFF00"/>
                </a:solidFill>
                <a:effectLst>
                  <a:glow rad="228600">
                    <a:schemeClr val="bg1">
                      <a:alpha val="40000"/>
                    </a:schemeClr>
                  </a:glow>
                </a:effectLst>
                <a:latin typeface="Arial" charset="0"/>
                <a:cs typeface="Arial" charset="0"/>
              </a:rPr>
              <a:t>Reflected Light </a:t>
            </a:r>
            <a:r>
              <a:rPr lang="en-US" sz="3200" dirty="0">
                <a:effectLst/>
                <a:latin typeface="Arial" charset="0"/>
                <a:cs typeface="Arial" charset="0"/>
              </a:rPr>
              <a:t>is light that </a:t>
            </a:r>
            <a:r>
              <a:rPr lang="en-US" sz="3200" i="1" dirty="0">
                <a:effectLst/>
                <a:latin typeface="Arial" charset="0"/>
                <a:cs typeface="Arial" charset="0"/>
              </a:rPr>
              <a:t>bounces off </a:t>
            </a:r>
            <a:r>
              <a:rPr lang="en-US" sz="3200" dirty="0">
                <a:effectLst/>
                <a:latin typeface="Arial" charset="0"/>
                <a:cs typeface="Arial" charset="0"/>
              </a:rPr>
              <a:t>an object.  </a:t>
            </a:r>
          </a:p>
          <a:p>
            <a:pPr marL="0" indent="0">
              <a:lnSpc>
                <a:spcPct val="150000"/>
              </a:lnSpc>
              <a:buNone/>
            </a:pPr>
            <a:r>
              <a:rPr lang="en-US" sz="3200" dirty="0">
                <a:effectLst/>
                <a:latin typeface="Arial" charset="0"/>
                <a:cs typeface="Arial" charset="0"/>
              </a:rPr>
              <a:t>Mirrors, glass, and metals that are smooth and shiny will reflect light.</a:t>
            </a:r>
          </a:p>
        </p:txBody>
      </p:sp>
      <p:sp>
        <p:nvSpPr>
          <p:cNvPr id="6" name="Title 1">
            <a:extLst>
              <a:ext uri="{FF2B5EF4-FFF2-40B4-BE49-F238E27FC236}">
                <a16:creationId xmlns:a16="http://schemas.microsoft.com/office/drawing/2014/main" xmlns="" id="{1FD1ABD6-E2AB-4D1F-B123-5256E2910E7F}"/>
              </a:ext>
            </a:extLst>
          </p:cNvPr>
          <p:cNvSpPr txBox="1">
            <a:spLocks/>
          </p:cNvSpPr>
          <p:nvPr/>
        </p:nvSpPr>
        <p:spPr>
          <a:xfrm>
            <a:off x="627158" y="508679"/>
            <a:ext cx="9613861" cy="1479610"/>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20000"/>
              </a:lnSpc>
            </a:pPr>
            <a:r>
              <a:rPr lang="en-US" sz="5400" b="1" dirty="0">
                <a:latin typeface="Arial" charset="0"/>
                <a:cs typeface="Arial" charset="0"/>
              </a:rPr>
              <a:t>What Can Happen to Light as it Travels From a Source?</a:t>
            </a:r>
          </a:p>
        </p:txBody>
      </p:sp>
      <p:pic>
        <p:nvPicPr>
          <p:cNvPr id="7" name="Picture 6">
            <a:extLst>
              <a:ext uri="{FF2B5EF4-FFF2-40B4-BE49-F238E27FC236}">
                <a16:creationId xmlns:a16="http://schemas.microsoft.com/office/drawing/2014/main" xmlns="" id="{45F4F5D0-D90F-4C69-AD24-0CE0FB14F456}"/>
              </a:ext>
            </a:extLst>
          </p:cNvPr>
          <p:cNvPicPr>
            <a:picLocks noChangeAspect="1"/>
          </p:cNvPicPr>
          <p:nvPr/>
        </p:nvPicPr>
        <p:blipFill>
          <a:blip r:embed="rId3"/>
          <a:stretch>
            <a:fillRect/>
          </a:stretch>
        </p:blipFill>
        <p:spPr>
          <a:xfrm>
            <a:off x="7349580" y="2828261"/>
            <a:ext cx="4427962" cy="3074493"/>
          </a:xfrm>
          <a:prstGeom prst="rect">
            <a:avLst/>
          </a:prstGeom>
        </p:spPr>
      </p:pic>
    </p:spTree>
    <p:extLst>
      <p:ext uri="{BB962C8B-B14F-4D97-AF65-F5344CB8AC3E}">
        <p14:creationId xmlns:p14="http://schemas.microsoft.com/office/powerpoint/2010/main" val="36288955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39EBEC0-6234-4499-BB95-CF891FD84B14}"/>
              </a:ext>
            </a:extLst>
          </p:cNvPr>
          <p:cNvSpPr>
            <a:spLocks noGrp="1"/>
          </p:cNvSpPr>
          <p:nvPr>
            <p:ph idx="1"/>
          </p:nvPr>
        </p:nvSpPr>
        <p:spPr>
          <a:xfrm>
            <a:off x="239353" y="2671715"/>
            <a:ext cx="6517757" cy="3820774"/>
          </a:xfrm>
        </p:spPr>
        <p:txBody>
          <a:bodyPr vert="horz" lIns="91440" tIns="45720" rIns="91440" bIns="45720" rtlCol="0" anchor="ctr">
            <a:normAutofit/>
          </a:bodyPr>
          <a:lstStyle/>
          <a:p>
            <a:pPr marL="0" indent="0">
              <a:lnSpc>
                <a:spcPct val="100000"/>
              </a:lnSpc>
              <a:buNone/>
            </a:pPr>
            <a:r>
              <a:rPr lang="en-US" sz="3200" b="1" dirty="0">
                <a:solidFill>
                  <a:srgbClr val="FFFF00"/>
                </a:solidFill>
                <a:effectLst>
                  <a:glow rad="228600">
                    <a:schemeClr val="bg1">
                      <a:alpha val="40000"/>
                    </a:schemeClr>
                  </a:glow>
                </a:effectLst>
                <a:latin typeface="Arial" charset="0"/>
                <a:cs typeface="Arial" charset="0"/>
              </a:rPr>
              <a:t>Refracted Light </a:t>
            </a:r>
            <a:r>
              <a:rPr lang="en-US" sz="3200" dirty="0">
                <a:effectLst/>
                <a:latin typeface="Arial" charset="0"/>
                <a:cs typeface="Arial" charset="0"/>
              </a:rPr>
              <a:t>is </a:t>
            </a:r>
            <a:r>
              <a:rPr lang="en-US" sz="3200" i="1" dirty="0">
                <a:effectLst/>
                <a:latin typeface="Arial" charset="0"/>
                <a:cs typeface="Arial" charset="0"/>
              </a:rPr>
              <a:t>bent</a:t>
            </a:r>
            <a:r>
              <a:rPr lang="en-US" sz="3200" dirty="0">
                <a:effectLst/>
                <a:latin typeface="Arial" charset="0"/>
                <a:cs typeface="Arial" charset="0"/>
              </a:rPr>
              <a:t> when it passes from one object to another.</a:t>
            </a:r>
          </a:p>
          <a:p>
            <a:pPr marL="0" indent="0">
              <a:lnSpc>
                <a:spcPct val="100000"/>
              </a:lnSpc>
              <a:buNone/>
            </a:pPr>
            <a:endParaRPr lang="en-US" sz="3200" dirty="0">
              <a:latin typeface="Arial" charset="0"/>
              <a:cs typeface="Arial" charset="0"/>
            </a:endParaRPr>
          </a:p>
          <a:p>
            <a:pPr marL="0" indent="0">
              <a:lnSpc>
                <a:spcPct val="100000"/>
              </a:lnSpc>
              <a:buNone/>
            </a:pPr>
            <a:r>
              <a:rPr lang="en-US" sz="3200" dirty="0">
                <a:latin typeface="Arial" charset="0"/>
                <a:cs typeface="Arial" charset="0"/>
              </a:rPr>
              <a:t>Refraction</a:t>
            </a:r>
            <a:r>
              <a:rPr lang="en-US" sz="3200" dirty="0">
                <a:effectLst/>
                <a:latin typeface="Arial" charset="0"/>
                <a:cs typeface="Arial" charset="0"/>
              </a:rPr>
              <a:t> is due to a </a:t>
            </a:r>
            <a:r>
              <a:rPr lang="en-US" sz="3200" u="sng" dirty="0">
                <a:effectLst/>
                <a:latin typeface="Arial" charset="0"/>
                <a:cs typeface="Arial" charset="0"/>
              </a:rPr>
              <a:t>difference </a:t>
            </a:r>
          </a:p>
          <a:p>
            <a:pPr marL="0" indent="0">
              <a:lnSpc>
                <a:spcPct val="100000"/>
              </a:lnSpc>
              <a:buNone/>
            </a:pPr>
            <a:r>
              <a:rPr lang="en-US" sz="3200" u="sng" dirty="0">
                <a:effectLst/>
                <a:latin typeface="Arial" charset="0"/>
                <a:cs typeface="Arial" charset="0"/>
              </a:rPr>
              <a:t>in the density</a:t>
            </a:r>
            <a:r>
              <a:rPr lang="en-US" sz="3200" dirty="0">
                <a:effectLst/>
                <a:latin typeface="Arial" charset="0"/>
                <a:cs typeface="Arial" charset="0"/>
              </a:rPr>
              <a:t> of the two objects.</a:t>
            </a:r>
          </a:p>
          <a:p>
            <a:pPr marL="0" indent="0">
              <a:lnSpc>
                <a:spcPct val="100000"/>
              </a:lnSpc>
              <a:buNone/>
            </a:pPr>
            <a:r>
              <a:rPr lang="en-US" sz="3200" u="sng" dirty="0">
                <a:latin typeface="Arial" charset="0"/>
                <a:cs typeface="Arial" charset="0"/>
              </a:rPr>
              <a:t>Higher density </a:t>
            </a:r>
            <a:r>
              <a:rPr lang="en-US" sz="3200" dirty="0">
                <a:latin typeface="Arial" charset="0"/>
                <a:cs typeface="Arial" charset="0"/>
              </a:rPr>
              <a:t>materials cause waves to slow down.</a:t>
            </a:r>
            <a:endParaRPr lang="en-US" sz="3200" dirty="0">
              <a:effectLst/>
              <a:latin typeface="Arial" charset="0"/>
              <a:cs typeface="Arial" charset="0"/>
            </a:endParaRPr>
          </a:p>
          <a:p>
            <a:pPr marL="0" indent="0">
              <a:lnSpc>
                <a:spcPct val="100000"/>
              </a:lnSpc>
              <a:buNone/>
            </a:pPr>
            <a:endParaRPr lang="en-US" sz="3200" b="1" dirty="0">
              <a:solidFill>
                <a:srgbClr val="FFFF00"/>
              </a:solidFill>
              <a:effectLst>
                <a:glow rad="228600">
                  <a:schemeClr val="bg1">
                    <a:alpha val="40000"/>
                  </a:schemeClr>
                </a:glow>
              </a:effectLst>
              <a:latin typeface="Arial" charset="0"/>
              <a:cs typeface="Arial" charset="0"/>
            </a:endParaRPr>
          </a:p>
        </p:txBody>
      </p:sp>
      <p:sp>
        <p:nvSpPr>
          <p:cNvPr id="6" name="Title 1">
            <a:extLst>
              <a:ext uri="{FF2B5EF4-FFF2-40B4-BE49-F238E27FC236}">
                <a16:creationId xmlns:a16="http://schemas.microsoft.com/office/drawing/2014/main" xmlns="" id="{1FD1ABD6-E2AB-4D1F-B123-5256E2910E7F}"/>
              </a:ext>
            </a:extLst>
          </p:cNvPr>
          <p:cNvSpPr txBox="1">
            <a:spLocks/>
          </p:cNvSpPr>
          <p:nvPr/>
        </p:nvSpPr>
        <p:spPr>
          <a:xfrm>
            <a:off x="627158" y="508679"/>
            <a:ext cx="9613861" cy="1479610"/>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20000"/>
              </a:lnSpc>
            </a:pPr>
            <a:r>
              <a:rPr lang="en-US" sz="5400" b="1" dirty="0">
                <a:latin typeface="Arial" charset="0"/>
                <a:cs typeface="Arial" charset="0"/>
              </a:rPr>
              <a:t>What Can Happen to Light as it Travels From a Source?</a:t>
            </a:r>
          </a:p>
        </p:txBody>
      </p:sp>
      <p:pic>
        <p:nvPicPr>
          <p:cNvPr id="2" name="Picture 1">
            <a:extLst>
              <a:ext uri="{FF2B5EF4-FFF2-40B4-BE49-F238E27FC236}">
                <a16:creationId xmlns:a16="http://schemas.microsoft.com/office/drawing/2014/main" xmlns="" id="{F5414FC1-220C-47B7-B211-0C2A6ADC55B1}"/>
              </a:ext>
            </a:extLst>
          </p:cNvPr>
          <p:cNvPicPr>
            <a:picLocks noChangeAspect="1"/>
          </p:cNvPicPr>
          <p:nvPr/>
        </p:nvPicPr>
        <p:blipFill>
          <a:blip r:embed="rId3"/>
          <a:stretch>
            <a:fillRect/>
          </a:stretch>
        </p:blipFill>
        <p:spPr>
          <a:xfrm>
            <a:off x="6372029" y="4099712"/>
            <a:ext cx="2789901" cy="2564334"/>
          </a:xfrm>
          <a:prstGeom prst="rect">
            <a:avLst/>
          </a:prstGeom>
        </p:spPr>
      </p:pic>
      <p:pic>
        <p:nvPicPr>
          <p:cNvPr id="4" name="Picture 3">
            <a:extLst>
              <a:ext uri="{FF2B5EF4-FFF2-40B4-BE49-F238E27FC236}">
                <a16:creationId xmlns:a16="http://schemas.microsoft.com/office/drawing/2014/main" xmlns="" id="{F4E4668A-F4F7-4096-8BD4-1142889FA7F2}"/>
              </a:ext>
            </a:extLst>
          </p:cNvPr>
          <p:cNvPicPr>
            <a:picLocks noChangeAspect="1"/>
          </p:cNvPicPr>
          <p:nvPr/>
        </p:nvPicPr>
        <p:blipFill rotWithShape="1">
          <a:blip r:embed="rId4"/>
          <a:srcRect r="48663"/>
          <a:stretch/>
        </p:blipFill>
        <p:spPr>
          <a:xfrm>
            <a:off x="9305366" y="2122757"/>
            <a:ext cx="2697086" cy="3029068"/>
          </a:xfrm>
          <a:prstGeom prst="rect">
            <a:avLst/>
          </a:prstGeom>
        </p:spPr>
      </p:pic>
    </p:spTree>
    <p:extLst>
      <p:ext uri="{BB962C8B-B14F-4D97-AF65-F5344CB8AC3E}">
        <p14:creationId xmlns:p14="http://schemas.microsoft.com/office/powerpoint/2010/main" val="21553375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39EBEC0-6234-4499-BB95-CF891FD84B14}"/>
              </a:ext>
            </a:extLst>
          </p:cNvPr>
          <p:cNvSpPr>
            <a:spLocks noGrp="1"/>
          </p:cNvSpPr>
          <p:nvPr>
            <p:ph idx="1"/>
          </p:nvPr>
        </p:nvSpPr>
        <p:spPr>
          <a:xfrm>
            <a:off x="380800" y="2726061"/>
            <a:ext cx="6102046" cy="3735713"/>
          </a:xfrm>
        </p:spPr>
        <p:txBody>
          <a:bodyPr vert="horz" lIns="91440" tIns="45720" rIns="91440" bIns="45720" rtlCol="0" anchor="ctr">
            <a:normAutofit/>
          </a:bodyPr>
          <a:lstStyle/>
          <a:p>
            <a:pPr marL="0" indent="0">
              <a:lnSpc>
                <a:spcPct val="100000"/>
              </a:lnSpc>
              <a:buNone/>
            </a:pPr>
            <a:r>
              <a:rPr lang="en-US" sz="3200" b="1" dirty="0">
                <a:solidFill>
                  <a:srgbClr val="FFFF00"/>
                </a:solidFill>
                <a:effectLst>
                  <a:glow rad="228600">
                    <a:schemeClr val="bg1">
                      <a:alpha val="40000"/>
                    </a:schemeClr>
                  </a:glow>
                </a:effectLst>
                <a:latin typeface="Arial" charset="0"/>
                <a:cs typeface="Arial" charset="0"/>
              </a:rPr>
              <a:t>Absorbed Light </a:t>
            </a:r>
            <a:r>
              <a:rPr lang="en-US" sz="3200" dirty="0">
                <a:effectLst/>
                <a:latin typeface="Arial" charset="0"/>
                <a:cs typeface="Arial" charset="0"/>
              </a:rPr>
              <a:t>is </a:t>
            </a:r>
            <a:r>
              <a:rPr lang="en-US" sz="3200" i="1" dirty="0">
                <a:effectLst/>
                <a:latin typeface="Arial" charset="0"/>
                <a:cs typeface="Arial" charset="0"/>
              </a:rPr>
              <a:t>absorbed </a:t>
            </a:r>
            <a:r>
              <a:rPr lang="en-US" sz="3200" dirty="0">
                <a:effectLst/>
                <a:latin typeface="Arial" charset="0"/>
                <a:cs typeface="Arial" charset="0"/>
              </a:rPr>
              <a:t>by matter, converting the light energy into internal energy (i.e. Heat).</a:t>
            </a:r>
          </a:p>
          <a:p>
            <a:pPr marL="0" indent="0">
              <a:lnSpc>
                <a:spcPct val="100000"/>
              </a:lnSpc>
              <a:buNone/>
            </a:pPr>
            <a:endParaRPr lang="en-US" sz="3200" dirty="0">
              <a:latin typeface="Arial" charset="0"/>
              <a:cs typeface="Arial" charset="0"/>
            </a:endParaRPr>
          </a:p>
          <a:p>
            <a:pPr marL="0" indent="0">
              <a:lnSpc>
                <a:spcPct val="100000"/>
              </a:lnSpc>
              <a:buNone/>
            </a:pPr>
            <a:r>
              <a:rPr lang="en-US" sz="3200" dirty="0">
                <a:effectLst/>
                <a:latin typeface="Arial" charset="0"/>
                <a:cs typeface="Arial" charset="0"/>
              </a:rPr>
              <a:t>A materials that either </a:t>
            </a:r>
            <a:r>
              <a:rPr lang="en-US" sz="3200" u="sng" dirty="0">
                <a:effectLst/>
                <a:latin typeface="Arial" charset="0"/>
                <a:cs typeface="Arial" charset="0"/>
              </a:rPr>
              <a:t>reflects or absorbs all light </a:t>
            </a:r>
            <a:r>
              <a:rPr lang="en-US" sz="3200" dirty="0">
                <a:effectLst/>
                <a:latin typeface="Arial" charset="0"/>
                <a:cs typeface="Arial" charset="0"/>
              </a:rPr>
              <a:t>is called Opaque.</a:t>
            </a:r>
          </a:p>
          <a:p>
            <a:pPr marL="0" indent="0">
              <a:lnSpc>
                <a:spcPct val="100000"/>
              </a:lnSpc>
              <a:buNone/>
            </a:pPr>
            <a:endParaRPr lang="en-US" sz="3200" b="1" dirty="0">
              <a:solidFill>
                <a:srgbClr val="FFFF00"/>
              </a:solidFill>
              <a:effectLst>
                <a:glow rad="228600">
                  <a:schemeClr val="bg1">
                    <a:alpha val="40000"/>
                  </a:schemeClr>
                </a:glow>
              </a:effectLst>
              <a:latin typeface="Arial" charset="0"/>
              <a:cs typeface="Arial" charset="0"/>
            </a:endParaRPr>
          </a:p>
        </p:txBody>
      </p:sp>
      <p:sp>
        <p:nvSpPr>
          <p:cNvPr id="6" name="Title 1">
            <a:extLst>
              <a:ext uri="{FF2B5EF4-FFF2-40B4-BE49-F238E27FC236}">
                <a16:creationId xmlns:a16="http://schemas.microsoft.com/office/drawing/2014/main" xmlns="" id="{1FD1ABD6-E2AB-4D1F-B123-5256E2910E7F}"/>
              </a:ext>
            </a:extLst>
          </p:cNvPr>
          <p:cNvSpPr txBox="1">
            <a:spLocks/>
          </p:cNvSpPr>
          <p:nvPr/>
        </p:nvSpPr>
        <p:spPr>
          <a:xfrm>
            <a:off x="627158" y="508679"/>
            <a:ext cx="9613861" cy="1479610"/>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20000"/>
              </a:lnSpc>
            </a:pPr>
            <a:r>
              <a:rPr lang="en-US" sz="5400" b="1" dirty="0">
                <a:latin typeface="Arial" charset="0"/>
                <a:cs typeface="Arial" charset="0"/>
              </a:rPr>
              <a:t>What Can Happen to Light as it Travels From a Source?</a:t>
            </a:r>
          </a:p>
        </p:txBody>
      </p:sp>
      <p:pic>
        <p:nvPicPr>
          <p:cNvPr id="2" name="Picture 1">
            <a:extLst>
              <a:ext uri="{FF2B5EF4-FFF2-40B4-BE49-F238E27FC236}">
                <a16:creationId xmlns:a16="http://schemas.microsoft.com/office/drawing/2014/main" xmlns="" id="{33B27569-9922-4CC1-931F-86A920B265FE}"/>
              </a:ext>
            </a:extLst>
          </p:cNvPr>
          <p:cNvPicPr>
            <a:picLocks noChangeAspect="1"/>
          </p:cNvPicPr>
          <p:nvPr/>
        </p:nvPicPr>
        <p:blipFill rotWithShape="1">
          <a:blip r:embed="rId3"/>
          <a:srcRect l="3288" t="14695" r="2934" b="10301"/>
          <a:stretch/>
        </p:blipFill>
        <p:spPr>
          <a:xfrm>
            <a:off x="6889897" y="2562447"/>
            <a:ext cx="4274289" cy="3108574"/>
          </a:xfrm>
          <a:prstGeom prst="rect">
            <a:avLst/>
          </a:prstGeom>
        </p:spPr>
      </p:pic>
    </p:spTree>
    <p:extLst>
      <p:ext uri="{BB962C8B-B14F-4D97-AF65-F5344CB8AC3E}">
        <p14:creationId xmlns:p14="http://schemas.microsoft.com/office/powerpoint/2010/main" val="41246621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down)">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39EBEC0-6234-4499-BB95-CF891FD84B14}"/>
              </a:ext>
            </a:extLst>
          </p:cNvPr>
          <p:cNvSpPr>
            <a:spLocks noGrp="1"/>
          </p:cNvSpPr>
          <p:nvPr>
            <p:ph idx="1"/>
          </p:nvPr>
        </p:nvSpPr>
        <p:spPr>
          <a:xfrm>
            <a:off x="396110" y="2610168"/>
            <a:ext cx="5837280" cy="3962399"/>
          </a:xfrm>
        </p:spPr>
        <p:txBody>
          <a:bodyPr vert="horz" lIns="91440" tIns="45720" rIns="91440" bIns="45720" rtlCol="0" anchor="ctr">
            <a:normAutofit/>
          </a:bodyPr>
          <a:lstStyle/>
          <a:p>
            <a:pPr marL="0" indent="0">
              <a:lnSpc>
                <a:spcPct val="150000"/>
              </a:lnSpc>
              <a:buNone/>
            </a:pPr>
            <a:r>
              <a:rPr lang="en-US" sz="2800" b="1" dirty="0">
                <a:solidFill>
                  <a:srgbClr val="FFFF00"/>
                </a:solidFill>
                <a:effectLst>
                  <a:glow rad="228600">
                    <a:schemeClr val="bg1">
                      <a:alpha val="40000"/>
                    </a:schemeClr>
                  </a:glow>
                </a:effectLst>
                <a:latin typeface="Arial" charset="0"/>
                <a:cs typeface="Arial" charset="0"/>
              </a:rPr>
              <a:t>Scattered Light </a:t>
            </a:r>
            <a:r>
              <a:rPr lang="en-US" sz="2800" dirty="0">
                <a:effectLst/>
                <a:latin typeface="Arial" charset="0"/>
                <a:cs typeface="Arial" charset="0"/>
              </a:rPr>
              <a:t>passes through an imperfect medium that </a:t>
            </a:r>
            <a:r>
              <a:rPr lang="en-US" sz="2800" i="1" dirty="0">
                <a:effectLst/>
                <a:latin typeface="Arial" charset="0"/>
                <a:cs typeface="Arial" charset="0"/>
              </a:rPr>
              <a:t>deflects the light from a straight path</a:t>
            </a:r>
            <a:r>
              <a:rPr lang="en-US" sz="2800" dirty="0">
                <a:effectLst/>
                <a:latin typeface="Arial" charset="0"/>
                <a:cs typeface="Arial" charset="0"/>
              </a:rPr>
              <a:t>. An example is the atmosphere (water particles) that scatters the sun’s rays to produce the blue color in the atmosphere.</a:t>
            </a:r>
          </a:p>
          <a:p>
            <a:pPr marL="0" indent="0">
              <a:lnSpc>
                <a:spcPct val="150000"/>
              </a:lnSpc>
              <a:buNone/>
            </a:pPr>
            <a:endParaRPr lang="en-US" sz="3200" b="1" dirty="0">
              <a:solidFill>
                <a:srgbClr val="FFFF00"/>
              </a:solidFill>
              <a:effectLst>
                <a:glow rad="228600">
                  <a:schemeClr val="bg1">
                    <a:alpha val="40000"/>
                  </a:schemeClr>
                </a:glow>
              </a:effectLst>
              <a:latin typeface="Arial" charset="0"/>
              <a:cs typeface="Arial" charset="0"/>
            </a:endParaRPr>
          </a:p>
        </p:txBody>
      </p:sp>
      <p:sp>
        <p:nvSpPr>
          <p:cNvPr id="6" name="Title 1">
            <a:extLst>
              <a:ext uri="{FF2B5EF4-FFF2-40B4-BE49-F238E27FC236}">
                <a16:creationId xmlns:a16="http://schemas.microsoft.com/office/drawing/2014/main" xmlns="" id="{1FD1ABD6-E2AB-4D1F-B123-5256E2910E7F}"/>
              </a:ext>
            </a:extLst>
          </p:cNvPr>
          <p:cNvSpPr txBox="1">
            <a:spLocks/>
          </p:cNvSpPr>
          <p:nvPr/>
        </p:nvSpPr>
        <p:spPr>
          <a:xfrm>
            <a:off x="627158" y="508679"/>
            <a:ext cx="9613861" cy="1479610"/>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20000"/>
              </a:lnSpc>
            </a:pPr>
            <a:r>
              <a:rPr lang="en-US" sz="5400" b="1" dirty="0">
                <a:latin typeface="Arial" charset="0"/>
                <a:cs typeface="Arial" charset="0"/>
              </a:rPr>
              <a:t>What Can Happen to Light as it Travels From a Source?</a:t>
            </a:r>
          </a:p>
        </p:txBody>
      </p:sp>
      <p:pic>
        <p:nvPicPr>
          <p:cNvPr id="2" name="Picture 1">
            <a:extLst>
              <a:ext uri="{FF2B5EF4-FFF2-40B4-BE49-F238E27FC236}">
                <a16:creationId xmlns:a16="http://schemas.microsoft.com/office/drawing/2014/main" xmlns="" id="{BB2CF9FE-E435-4D74-8625-77625645D035}"/>
              </a:ext>
            </a:extLst>
          </p:cNvPr>
          <p:cNvPicPr>
            <a:picLocks noChangeAspect="1"/>
          </p:cNvPicPr>
          <p:nvPr/>
        </p:nvPicPr>
        <p:blipFill>
          <a:blip r:embed="rId3"/>
          <a:stretch>
            <a:fillRect/>
          </a:stretch>
        </p:blipFill>
        <p:spPr>
          <a:xfrm>
            <a:off x="6871743" y="2733097"/>
            <a:ext cx="4723709" cy="3839470"/>
          </a:xfrm>
          <a:prstGeom prst="rect">
            <a:avLst/>
          </a:prstGeom>
        </p:spPr>
      </p:pic>
    </p:spTree>
    <p:extLst>
      <p:ext uri="{BB962C8B-B14F-4D97-AF65-F5344CB8AC3E}">
        <p14:creationId xmlns:p14="http://schemas.microsoft.com/office/powerpoint/2010/main" val="2420916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BC6EF8-96F7-6846-9411-E898BB2148EE}"/>
              </a:ext>
            </a:extLst>
          </p:cNvPr>
          <p:cNvSpPr>
            <a:spLocks noGrp="1"/>
          </p:cNvSpPr>
          <p:nvPr>
            <p:ph type="title"/>
          </p:nvPr>
        </p:nvSpPr>
        <p:spPr/>
        <p:txBody>
          <a:bodyPr>
            <a:normAutofit/>
          </a:bodyPr>
          <a:lstStyle/>
          <a:p>
            <a:r>
              <a:rPr lang="en-US" sz="5400" b="1" dirty="0">
                <a:latin typeface="Arial" panose="020B0604020202020204" pitchFamily="34" charset="0"/>
                <a:cs typeface="Arial" panose="020B0604020202020204" pitchFamily="34" charset="0"/>
              </a:rPr>
              <a:t>Light Waves, Sound Waves</a:t>
            </a:r>
          </a:p>
        </p:txBody>
      </p:sp>
      <p:sp>
        <p:nvSpPr>
          <p:cNvPr id="3" name="Content Placeholder 2">
            <a:extLst>
              <a:ext uri="{FF2B5EF4-FFF2-40B4-BE49-F238E27FC236}">
                <a16:creationId xmlns:a16="http://schemas.microsoft.com/office/drawing/2014/main" xmlns="" id="{F122422A-55E4-D74B-9200-1ED14F67D97E}"/>
              </a:ext>
            </a:extLst>
          </p:cNvPr>
          <p:cNvSpPr>
            <a:spLocks noGrp="1"/>
          </p:cNvSpPr>
          <p:nvPr>
            <p:ph idx="1"/>
          </p:nvPr>
        </p:nvSpPr>
        <p:spPr>
          <a:xfrm>
            <a:off x="282767" y="2041804"/>
            <a:ext cx="9833994" cy="3860726"/>
          </a:xfrm>
        </p:spPr>
        <p:txBody>
          <a:bodyPr>
            <a:normAutofit fontScale="92500" lnSpcReduction="10000"/>
          </a:bodyPr>
          <a:lstStyle/>
          <a:p>
            <a:pPr>
              <a:spcAft>
                <a:spcPts val="1200"/>
              </a:spcAft>
            </a:pPr>
            <a:r>
              <a:rPr lang="en-US" sz="3000" dirty="0">
                <a:latin typeface="Arial" panose="020B0604020202020204" pitchFamily="34" charset="0"/>
                <a:cs typeface="Arial" panose="020B0604020202020204" pitchFamily="34" charset="0"/>
              </a:rPr>
              <a:t>Light waves transmit energy, NOT MATTER  </a:t>
            </a:r>
          </a:p>
          <a:p>
            <a:pPr>
              <a:spcAft>
                <a:spcPts val="1200"/>
              </a:spcAft>
            </a:pPr>
            <a:r>
              <a:rPr lang="en-US" sz="3000" dirty="0">
                <a:latin typeface="Arial" panose="020B0604020202020204" pitchFamily="34" charset="0"/>
                <a:cs typeface="Arial" panose="020B0604020202020204" pitchFamily="34" charset="0"/>
              </a:rPr>
              <a:t>Waves are moving energy and travel from a source when a vibration is created </a:t>
            </a:r>
          </a:p>
          <a:p>
            <a:pPr>
              <a:spcAft>
                <a:spcPts val="1200"/>
              </a:spcAft>
            </a:pPr>
            <a:r>
              <a:rPr lang="en-US" sz="3000" dirty="0">
                <a:latin typeface="Arial" panose="020B0604020202020204" pitchFamily="34" charset="0"/>
                <a:cs typeface="Arial" panose="020B0604020202020204" pitchFamily="34" charset="0"/>
              </a:rPr>
              <a:t>These vibrations are carried as “waves” and transmit energy. Light waves are unique because they can travel through a vacuum like space (no material/medium required) </a:t>
            </a:r>
          </a:p>
          <a:p>
            <a:r>
              <a:rPr lang="en-US" sz="3000" u="sng" dirty="0">
                <a:latin typeface="Arial" panose="020B0604020202020204" pitchFamily="34" charset="0"/>
                <a:cs typeface="Arial" panose="020B0604020202020204" pitchFamily="34" charset="0"/>
              </a:rPr>
              <a:t>Light waves </a:t>
            </a:r>
            <a:r>
              <a:rPr lang="en-US" sz="3000" dirty="0">
                <a:latin typeface="Arial" panose="020B0604020202020204" pitchFamily="34" charset="0"/>
                <a:cs typeface="Arial" panose="020B0604020202020204" pitchFamily="34" charset="0"/>
              </a:rPr>
              <a:t>are called </a:t>
            </a:r>
            <a:r>
              <a:rPr lang="en-US" sz="3000" u="sng" dirty="0">
                <a:latin typeface="Arial" panose="020B0604020202020204" pitchFamily="34" charset="0"/>
                <a:cs typeface="Arial" panose="020B0604020202020204" pitchFamily="34" charset="0"/>
              </a:rPr>
              <a:t>transverse waves </a:t>
            </a:r>
            <a:r>
              <a:rPr lang="en-US" sz="3000" dirty="0">
                <a:latin typeface="Arial" panose="020B0604020202020204" pitchFamily="34" charset="0"/>
                <a:cs typeface="Arial" panose="020B0604020202020204" pitchFamily="34" charset="0"/>
              </a:rPr>
              <a:t>while sound waves are called longitudinal or compression waves</a:t>
            </a:r>
          </a:p>
          <a:p>
            <a:r>
              <a:rPr lang="en-US" sz="3000" dirty="0">
                <a:latin typeface="Arial" panose="020B0604020202020204" pitchFamily="34" charset="0"/>
                <a:cs typeface="Arial" panose="020B0604020202020204" pitchFamily="34" charset="0"/>
              </a:rPr>
              <a:t>Sound waves can not travel through a vacuum!</a:t>
            </a:r>
          </a:p>
          <a:p>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2364" y="4706484"/>
            <a:ext cx="2702637" cy="2024369"/>
          </a:xfrm>
          <a:prstGeom prst="rect">
            <a:avLst/>
          </a:prstGeom>
        </p:spPr>
      </p:pic>
    </p:spTree>
    <p:extLst>
      <p:ext uri="{BB962C8B-B14F-4D97-AF65-F5344CB8AC3E}">
        <p14:creationId xmlns:p14="http://schemas.microsoft.com/office/powerpoint/2010/main" val="229033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4B25F76-3FE1-A54C-9C65-631714EBE434}"/>
              </a:ext>
            </a:extLst>
          </p:cNvPr>
          <p:cNvSpPr>
            <a:spLocks noGrp="1"/>
          </p:cNvSpPr>
          <p:nvPr>
            <p:ph idx="1"/>
          </p:nvPr>
        </p:nvSpPr>
        <p:spPr>
          <a:xfrm>
            <a:off x="680321" y="2336873"/>
            <a:ext cx="10237888" cy="3599316"/>
          </a:xfrm>
        </p:spPr>
        <p:txBody>
          <a:bodyPr>
            <a:normAutofit/>
          </a:bodyPr>
          <a:lstStyle/>
          <a:p>
            <a:r>
              <a:rPr lang="en-US" sz="3200" dirty="0">
                <a:latin typeface="Arial" panose="020B0604020202020204" pitchFamily="34" charset="0"/>
                <a:cs typeface="Arial" panose="020B0604020202020204" pitchFamily="34" charset="0"/>
              </a:rPr>
              <a:t>Sound waves can bend around an edge or opening in a wall (long sound wavelengths)</a:t>
            </a:r>
          </a:p>
          <a:p>
            <a:r>
              <a:rPr lang="en-US" sz="3200" dirty="0">
                <a:latin typeface="Arial" panose="020B0604020202020204" pitchFamily="34" charset="0"/>
                <a:cs typeface="Arial" panose="020B0604020202020204" pitchFamily="34" charset="0"/>
              </a:rPr>
              <a:t>Light waves travel in a straight line, and DO NOT Diffract (until the opening for the light to travel through becomes small: comparable to the wavelength of the light!  300-800nm for visible light)</a:t>
            </a:r>
          </a:p>
          <a:p>
            <a:pPr lvl="1"/>
            <a:r>
              <a:rPr lang="en-US" sz="2800" dirty="0">
                <a:latin typeface="Arial" panose="020B0604020202020204" pitchFamily="34" charset="0"/>
                <a:cs typeface="Arial" panose="020B0604020202020204" pitchFamily="34" charset="0"/>
              </a:rPr>
              <a:t>Rainbow glasses diffract light because they have a VERY small grid in the plastic lens</a:t>
            </a:r>
          </a:p>
        </p:txBody>
      </p:sp>
      <p:sp>
        <p:nvSpPr>
          <p:cNvPr id="4" name="Title 1">
            <a:extLst>
              <a:ext uri="{FF2B5EF4-FFF2-40B4-BE49-F238E27FC236}">
                <a16:creationId xmlns:a16="http://schemas.microsoft.com/office/drawing/2014/main" xmlns="" id="{5616BBA0-E21C-894F-BF63-C550CEA54F9E}"/>
              </a:ext>
            </a:extLst>
          </p:cNvPr>
          <p:cNvSpPr txBox="1">
            <a:spLocks/>
          </p:cNvSpPr>
          <p:nvPr/>
        </p:nvSpPr>
        <p:spPr>
          <a:xfrm>
            <a:off x="627158" y="508679"/>
            <a:ext cx="9613861" cy="1479610"/>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20000"/>
              </a:lnSpc>
            </a:pPr>
            <a:r>
              <a:rPr lang="en-US" sz="5400" b="1" dirty="0">
                <a:latin typeface="Arial" charset="0"/>
                <a:cs typeface="Arial" charset="0"/>
              </a:rPr>
              <a:t>Diffraction: Sound does, Light does not (unless the opening is VERY small)</a:t>
            </a:r>
          </a:p>
        </p:txBody>
      </p:sp>
    </p:spTree>
    <p:extLst>
      <p:ext uri="{BB962C8B-B14F-4D97-AF65-F5344CB8AC3E}">
        <p14:creationId xmlns:p14="http://schemas.microsoft.com/office/powerpoint/2010/main" val="4291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D7938B-582B-48C9-B362-411E0E0436E7}"/>
              </a:ext>
            </a:extLst>
          </p:cNvPr>
          <p:cNvSpPr>
            <a:spLocks noGrp="1"/>
          </p:cNvSpPr>
          <p:nvPr>
            <p:ph type="title"/>
          </p:nvPr>
        </p:nvSpPr>
        <p:spPr/>
        <p:txBody>
          <a:bodyPr>
            <a:noAutofit/>
          </a:bodyPr>
          <a:lstStyle/>
          <a:p>
            <a:r>
              <a:rPr lang="en-US" sz="4400" b="1" dirty="0">
                <a:latin typeface="Arial" panose="020B0604020202020204" pitchFamily="34" charset="0"/>
                <a:cs typeface="Arial" panose="020B0604020202020204" pitchFamily="34" charset="0"/>
              </a:rPr>
              <a:t>Experiment 3:  What happens to light as it travels from a source? </a:t>
            </a:r>
          </a:p>
        </p:txBody>
      </p:sp>
      <p:sp>
        <p:nvSpPr>
          <p:cNvPr id="3" name="Content Placeholder 2">
            <a:extLst>
              <a:ext uri="{FF2B5EF4-FFF2-40B4-BE49-F238E27FC236}">
                <a16:creationId xmlns:a16="http://schemas.microsoft.com/office/drawing/2014/main" xmlns="" id="{8B47E9AC-146B-4011-8881-B8E0B4AF088A}"/>
              </a:ext>
            </a:extLst>
          </p:cNvPr>
          <p:cNvSpPr>
            <a:spLocks noGrp="1"/>
          </p:cNvSpPr>
          <p:nvPr>
            <p:ph idx="1"/>
          </p:nvPr>
        </p:nvSpPr>
        <p:spPr>
          <a:xfrm>
            <a:off x="680320" y="2173099"/>
            <a:ext cx="9613861" cy="4514303"/>
          </a:xfrm>
        </p:spPr>
        <p:txBody>
          <a:bodyPr>
            <a:noAutofit/>
          </a:bodyPr>
          <a:lstStyle/>
          <a:p>
            <a:pPr>
              <a:spcAft>
                <a:spcPts val="1200"/>
              </a:spcAft>
            </a:pPr>
            <a:r>
              <a:rPr lang="en-US" sz="3200" b="1" dirty="0">
                <a:latin typeface="Arial" panose="020B0604020202020204" pitchFamily="34" charset="0"/>
                <a:cs typeface="Arial" panose="020B0604020202020204" pitchFamily="34" charset="0"/>
              </a:rPr>
              <a:t>Students will be assigned to 8 lab stations, with a light meter</a:t>
            </a:r>
          </a:p>
          <a:p>
            <a:pPr>
              <a:spcAft>
                <a:spcPts val="1200"/>
              </a:spcAft>
            </a:pPr>
            <a:r>
              <a:rPr lang="en-US" sz="3200" b="1" dirty="0">
                <a:latin typeface="Arial" panose="020B0604020202020204" pitchFamily="34" charset="0"/>
                <a:cs typeface="Arial" panose="020B0604020202020204" pitchFamily="34" charset="0"/>
              </a:rPr>
              <a:t>Teacher will distribute 8 Lamps (possibly with extension cords)</a:t>
            </a:r>
          </a:p>
          <a:p>
            <a:r>
              <a:rPr lang="en-US" sz="3200" b="1" dirty="0">
                <a:latin typeface="Arial" panose="020B0604020202020204" pitchFamily="34" charset="0"/>
                <a:cs typeface="Arial" panose="020B0604020202020204" pitchFamily="34" charset="0"/>
              </a:rPr>
              <a:t>Teacher will distribute the following materials in an envelope:</a:t>
            </a:r>
            <a:endParaRPr lang="en-US" sz="2800" dirty="0">
              <a:latin typeface="Arial" panose="020B0604020202020204" pitchFamily="34" charset="0"/>
              <a:cs typeface="Arial" panose="020B0604020202020204" pitchFamily="34" charset="0"/>
            </a:endParaRPr>
          </a:p>
          <a:p>
            <a:pPr marL="877888" indent="-414338" defTabSz="855663">
              <a:lnSpc>
                <a:spcPct val="100000"/>
              </a:lnSpc>
            </a:pPr>
            <a:r>
              <a:rPr lang="en-US" sz="2800" dirty="0">
                <a:latin typeface="Arial" panose="020B0604020202020204" pitchFamily="34" charset="0"/>
                <a:cs typeface="Arial" panose="020B0604020202020204" pitchFamily="34" charset="0"/>
              </a:rPr>
              <a:t>aluminum foil, white paper, black paper, and blue </a:t>
            </a:r>
            <a:r>
              <a:rPr lang="en-US" sz="2800" dirty="0" err="1">
                <a:latin typeface="Arial" panose="020B0604020202020204" pitchFamily="34" charset="0"/>
                <a:cs typeface="Arial" panose="020B0604020202020204" pitchFamily="34" charset="0"/>
              </a:rPr>
              <a:t>celophane</a:t>
            </a:r>
            <a:endParaRPr lang="en-US" sz="2800" dirty="0">
              <a:latin typeface="Arial" panose="020B0604020202020204" pitchFamily="34" charset="0"/>
              <a:cs typeface="Arial" panose="020B0604020202020204" pitchFamily="34" charset="0"/>
            </a:endParaRPr>
          </a:p>
          <a:p>
            <a:pPr marL="457200" lvl="1" indent="0">
              <a:buNone/>
            </a:pPr>
            <a:endParaRPr lang="en-US" sz="3200" dirty="0">
              <a:latin typeface="Arial" panose="020B0604020202020204" pitchFamily="34" charset="0"/>
              <a:cs typeface="Arial" panose="020B0604020202020204" pitchFamily="34" charset="0"/>
            </a:endParaRPr>
          </a:p>
          <a:p>
            <a:endParaRPr lang="en-US" sz="3200" b="1" dirty="0"/>
          </a:p>
        </p:txBody>
      </p:sp>
    </p:spTree>
    <p:extLst>
      <p:ext uri="{BB962C8B-B14F-4D97-AF65-F5344CB8AC3E}">
        <p14:creationId xmlns:p14="http://schemas.microsoft.com/office/powerpoint/2010/main" val="318308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41C512-8491-47F5-ADE9-F858D8BE9122}"/>
              </a:ext>
            </a:extLst>
          </p:cNvPr>
          <p:cNvSpPr>
            <a:spLocks noGrp="1"/>
          </p:cNvSpPr>
          <p:nvPr>
            <p:ph type="title"/>
          </p:nvPr>
        </p:nvSpPr>
        <p:spPr>
          <a:xfrm>
            <a:off x="84667" y="753228"/>
            <a:ext cx="10209515" cy="1080938"/>
          </a:xfrm>
        </p:spPr>
        <p:txBody>
          <a:bodyPr>
            <a:normAutofit fontScale="90000"/>
          </a:bodyPr>
          <a:lstStyle/>
          <a:p>
            <a:r>
              <a:rPr lang="en-US" sz="5400" b="1" dirty="0">
                <a:latin typeface="Arial" panose="020B0604020202020204" pitchFamily="34" charset="0"/>
                <a:cs typeface="Arial" panose="020B0604020202020204" pitchFamily="34" charset="0"/>
              </a:rPr>
              <a:t>Experiment 3:  What happens to light as it travels from a source? </a:t>
            </a:r>
          </a:p>
        </p:txBody>
      </p:sp>
      <p:pic>
        <p:nvPicPr>
          <p:cNvPr id="4" name="Picture 3" descr="A picture containing person, indoor, cutting, wall&#10;&#10;Description generated with very high confidence">
            <a:extLst>
              <a:ext uri="{FF2B5EF4-FFF2-40B4-BE49-F238E27FC236}">
                <a16:creationId xmlns:a16="http://schemas.microsoft.com/office/drawing/2014/main" xmlns="" id="{3C9645AF-5C23-4A74-99C7-04CB753750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6267" y="2723347"/>
            <a:ext cx="4163454" cy="3525317"/>
          </a:xfrm>
          <a:prstGeom prst="rect">
            <a:avLst/>
          </a:prstGeom>
        </p:spPr>
      </p:pic>
      <p:sp>
        <p:nvSpPr>
          <p:cNvPr id="11" name="Rectangle 10">
            <a:extLst>
              <a:ext uri="{FF2B5EF4-FFF2-40B4-BE49-F238E27FC236}">
                <a16:creationId xmlns:a16="http://schemas.microsoft.com/office/drawing/2014/main" xmlns="" id="{E70C840F-75D2-4C9E-86C5-144D4381F5E8}"/>
              </a:ext>
            </a:extLst>
          </p:cNvPr>
          <p:cNvSpPr/>
          <p:nvPr/>
        </p:nvSpPr>
        <p:spPr>
          <a:xfrm>
            <a:off x="1456267" y="3228622"/>
            <a:ext cx="4766531" cy="369332"/>
          </a:xfrm>
          <a:prstGeom prst="rect">
            <a:avLst/>
          </a:prstGeom>
        </p:spPr>
        <p:txBody>
          <a:bodyPr wrap="square">
            <a:spAutoFit/>
          </a:bodyPr>
          <a:lstStyle/>
          <a:p>
            <a:pPr lvl="0"/>
            <a:r>
              <a:rPr lang="en-US" dirty="0"/>
              <a:t> </a:t>
            </a:r>
          </a:p>
        </p:txBody>
      </p:sp>
      <p:sp>
        <p:nvSpPr>
          <p:cNvPr id="13" name="Rectangle 12">
            <a:extLst>
              <a:ext uri="{FF2B5EF4-FFF2-40B4-BE49-F238E27FC236}">
                <a16:creationId xmlns:a16="http://schemas.microsoft.com/office/drawing/2014/main" xmlns="" id="{938983C6-EC16-44AF-BE38-CBFD1AB408FA}"/>
              </a:ext>
            </a:extLst>
          </p:cNvPr>
          <p:cNvSpPr/>
          <p:nvPr/>
        </p:nvSpPr>
        <p:spPr>
          <a:xfrm>
            <a:off x="340093" y="2034627"/>
            <a:ext cx="7373040" cy="4508927"/>
          </a:xfrm>
          <a:prstGeom prst="rect">
            <a:avLst/>
          </a:prstGeom>
        </p:spPr>
        <p:txBody>
          <a:bodyPr wrap="square">
            <a:spAutoFit/>
          </a:bodyPr>
          <a:lstStyle/>
          <a:p>
            <a:pPr>
              <a:spcAft>
                <a:spcPts val="600"/>
              </a:spcAft>
            </a:pPr>
            <a:r>
              <a:rPr lang="en-US" sz="3600" b="1" u="sng" dirty="0">
                <a:latin typeface="Arial" panose="020B0604020202020204" pitchFamily="34" charset="0"/>
                <a:cs typeface="Arial" panose="020B0604020202020204" pitchFamily="34" charset="0"/>
              </a:rPr>
              <a:t>Methodology</a:t>
            </a:r>
            <a:r>
              <a:rPr lang="en-US" sz="3600" b="1" dirty="0">
                <a:latin typeface="Arial" panose="020B0604020202020204" pitchFamily="34" charset="0"/>
                <a:cs typeface="Arial" panose="020B0604020202020204" pitchFamily="34" charset="0"/>
              </a:rPr>
              <a:t>: </a:t>
            </a:r>
          </a:p>
          <a:p>
            <a:pPr marL="457200" indent="-457200">
              <a:spcAft>
                <a:spcPts val="1200"/>
              </a:spcAft>
              <a:buFont typeface="+mj-lt"/>
              <a:buAutoNum type="arabicPeriod"/>
            </a:pPr>
            <a:r>
              <a:rPr lang="en-US" sz="2400" b="1" dirty="0">
                <a:latin typeface="Arial" panose="020B0604020202020204" pitchFamily="34" charset="0"/>
                <a:cs typeface="Arial" panose="020B0604020202020204" pitchFamily="34" charset="0"/>
              </a:rPr>
              <a:t>Place light meter sensor about 12 inches from light bulb. Record the reading in the data table in student lab sheet. </a:t>
            </a:r>
          </a:p>
          <a:p>
            <a:pPr marL="457200" lvl="0" indent="-457200">
              <a:spcAft>
                <a:spcPts val="1200"/>
              </a:spcAft>
              <a:buFont typeface="+mj-lt"/>
              <a:buAutoNum type="arabicPeriod"/>
            </a:pPr>
            <a:r>
              <a:rPr lang="en-US" sz="2400" b="1" dirty="0">
                <a:latin typeface="Arial" panose="020B0604020202020204" pitchFamily="34" charset="0"/>
                <a:cs typeface="Arial" panose="020B0604020202020204" pitchFamily="34" charset="0"/>
              </a:rPr>
              <a:t>Place a piece of aluminum foil about half way between the sensor and the light bulb as shown in the picture</a:t>
            </a:r>
          </a:p>
          <a:p>
            <a:pPr marL="457200" lvl="0" indent="-457200">
              <a:spcAft>
                <a:spcPts val="1200"/>
              </a:spcAft>
              <a:buFont typeface="+mj-lt"/>
              <a:buAutoNum type="arabicPeriod"/>
            </a:pPr>
            <a:r>
              <a:rPr lang="en-US" sz="2400" b="1" dirty="0">
                <a:latin typeface="Arial" panose="020B0604020202020204" pitchFamily="34" charset="0"/>
                <a:cs typeface="Arial" panose="020B0604020202020204" pitchFamily="34" charset="0"/>
              </a:rPr>
              <a:t>Read the meter and record in the data table in student lab sheet</a:t>
            </a:r>
          </a:p>
          <a:p>
            <a:pPr lvl="0"/>
            <a:endParaRPr lang="en-US" sz="2400" b="1" dirty="0"/>
          </a:p>
        </p:txBody>
      </p:sp>
      <p:sp>
        <p:nvSpPr>
          <p:cNvPr id="7" name="Sun 6">
            <a:extLst>
              <a:ext uri="{FF2B5EF4-FFF2-40B4-BE49-F238E27FC236}">
                <a16:creationId xmlns:a16="http://schemas.microsoft.com/office/drawing/2014/main" xmlns="" id="{62E4D41C-739C-D044-AAA5-35DDA44BFC06}"/>
              </a:ext>
            </a:extLst>
          </p:cNvPr>
          <p:cNvSpPr/>
          <p:nvPr/>
        </p:nvSpPr>
        <p:spPr>
          <a:xfrm>
            <a:off x="3735722" y="5715264"/>
            <a:ext cx="581781" cy="533400"/>
          </a:xfrm>
          <a:prstGeom prst="sun">
            <a:avLst/>
          </a:prstGeom>
          <a:solidFill>
            <a:srgbClr val="FBFF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134599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xEl>
                                                  <p:pRg st="3" end="3"/>
                                                </p:txEl>
                                              </p:spTgt>
                                            </p:tgtEl>
                                            <p:attrNameLst>
                                              <p:attrName>style.visibility</p:attrName>
                                            </p:attrNameLst>
                                          </p:cBhvr>
                                          <p:to>
                                            <p:strVal val="visible"/>
                                          </p:to>
                                        </p:set>
                                      </p:childTnLst>
                                    </p:cTn>
                                  </p:par>
                                </p:childTnLst>
                              </p:cTn>
                            </p:par>
                            <p:par>
                              <p:cTn id="25" fill="hold">
                                <p:stCondLst>
                                  <p:cond delay="0"/>
                                </p:stCondLst>
                                <p:childTnLst>
                                  <p:par>
                                    <p:cTn id="26" presetID="2" presetClass="entr" presetSubtype="2" fill="hold" grpId="0" nodeType="afterEffect" p14:presetBounceEnd="50000">
                                      <p:stCondLst>
                                        <p:cond delay="4000"/>
                                      </p:stCondLst>
                                      <p:childTnLst>
                                        <p:set>
                                          <p:cBhvr>
                                            <p:cTn id="27" dur="1" fill="hold">
                                              <p:stCondLst>
                                                <p:cond delay="0"/>
                                              </p:stCondLst>
                                            </p:cTn>
                                            <p:tgtEl>
                                              <p:spTgt spid="7"/>
                                            </p:tgtEl>
                                            <p:attrNameLst>
                                              <p:attrName>style.visibility</p:attrName>
                                            </p:attrNameLst>
                                          </p:cBhvr>
                                          <p:to>
                                            <p:strVal val="visible"/>
                                          </p:to>
                                        </p:set>
                                        <p:anim calcmode="lin" valueType="num" p14:bounceEnd="50000">
                                          <p:cBhvr additive="base">
                                            <p:cTn id="28" dur="10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29" dur="10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xEl>
                                                  <p:pRg st="3" end="3"/>
                                                </p:txEl>
                                              </p:spTgt>
                                            </p:tgtEl>
                                            <p:attrNameLst>
                                              <p:attrName>style.visibility</p:attrName>
                                            </p:attrNameLst>
                                          </p:cBhvr>
                                          <p:to>
                                            <p:strVal val="visible"/>
                                          </p:to>
                                        </p:set>
                                      </p:childTnLst>
                                    </p:cTn>
                                  </p:par>
                                </p:childTnLst>
                              </p:cTn>
                            </p:par>
                            <p:par>
                              <p:cTn id="25" fill="hold">
                                <p:stCondLst>
                                  <p:cond delay="0"/>
                                </p:stCondLst>
                                <p:childTnLst>
                                  <p:par>
                                    <p:cTn id="26" presetID="2" presetClass="entr" presetSubtype="2" fill="hold" grpId="0" nodeType="afterEffect">
                                      <p:stCondLst>
                                        <p:cond delay="400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1000" fill="hold"/>
                                            <p:tgtEl>
                                              <p:spTgt spid="7"/>
                                            </p:tgtEl>
                                            <p:attrNameLst>
                                              <p:attrName>ppt_x</p:attrName>
                                            </p:attrNameLst>
                                          </p:cBhvr>
                                          <p:tavLst>
                                            <p:tav tm="0">
                                              <p:val>
                                                <p:strVal val="1+#ppt_w/2"/>
                                              </p:val>
                                            </p:tav>
                                            <p:tav tm="100000">
                                              <p:val>
                                                <p:strVal val="#ppt_x"/>
                                              </p:val>
                                            </p:tav>
                                          </p:tavLst>
                                        </p:anim>
                                        <p:anim calcmode="lin" valueType="num">
                                          <p:cBhvr additive="base">
                                            <p:cTn id="29" dur="10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5"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41C512-8491-47F5-ADE9-F858D8BE9122}"/>
              </a:ext>
            </a:extLst>
          </p:cNvPr>
          <p:cNvSpPr>
            <a:spLocks noGrp="1"/>
          </p:cNvSpPr>
          <p:nvPr>
            <p:ph type="title"/>
          </p:nvPr>
        </p:nvSpPr>
        <p:spPr>
          <a:xfrm>
            <a:off x="84667" y="753228"/>
            <a:ext cx="10209515" cy="1080938"/>
          </a:xfrm>
        </p:spPr>
        <p:txBody>
          <a:bodyPr>
            <a:normAutofit fontScale="90000"/>
          </a:bodyPr>
          <a:lstStyle/>
          <a:p>
            <a:r>
              <a:rPr lang="en-US" sz="5400" b="1" dirty="0">
                <a:latin typeface="Arial" panose="020B0604020202020204" pitchFamily="34" charset="0"/>
                <a:cs typeface="Arial" panose="020B0604020202020204" pitchFamily="34" charset="0"/>
              </a:rPr>
              <a:t>Experiment 3:  What happens to light as it travels from a source? </a:t>
            </a:r>
          </a:p>
        </p:txBody>
      </p:sp>
      <p:pic>
        <p:nvPicPr>
          <p:cNvPr id="4" name="Picture 3" descr="A picture containing person, indoor, cutting, wall&#10;&#10;Description generated with very high confidence">
            <a:extLst>
              <a:ext uri="{FF2B5EF4-FFF2-40B4-BE49-F238E27FC236}">
                <a16:creationId xmlns:a16="http://schemas.microsoft.com/office/drawing/2014/main" xmlns="" id="{3C9645AF-5C23-4A74-99C7-04CB753750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6267" y="2723347"/>
            <a:ext cx="4163454" cy="3525317"/>
          </a:xfrm>
          <a:prstGeom prst="rect">
            <a:avLst/>
          </a:prstGeom>
        </p:spPr>
      </p:pic>
      <p:sp>
        <p:nvSpPr>
          <p:cNvPr id="11" name="Rectangle 10">
            <a:extLst>
              <a:ext uri="{FF2B5EF4-FFF2-40B4-BE49-F238E27FC236}">
                <a16:creationId xmlns:a16="http://schemas.microsoft.com/office/drawing/2014/main" xmlns="" id="{E70C840F-75D2-4C9E-86C5-144D4381F5E8}"/>
              </a:ext>
            </a:extLst>
          </p:cNvPr>
          <p:cNvSpPr/>
          <p:nvPr/>
        </p:nvSpPr>
        <p:spPr>
          <a:xfrm>
            <a:off x="1456267" y="3228622"/>
            <a:ext cx="4766531" cy="369332"/>
          </a:xfrm>
          <a:prstGeom prst="rect">
            <a:avLst/>
          </a:prstGeom>
        </p:spPr>
        <p:txBody>
          <a:bodyPr wrap="square">
            <a:spAutoFit/>
          </a:bodyPr>
          <a:lstStyle/>
          <a:p>
            <a:pPr lvl="0"/>
            <a:r>
              <a:rPr lang="en-US" dirty="0"/>
              <a:t> </a:t>
            </a:r>
          </a:p>
        </p:txBody>
      </p:sp>
      <p:sp>
        <p:nvSpPr>
          <p:cNvPr id="13" name="Rectangle 12">
            <a:extLst>
              <a:ext uri="{FF2B5EF4-FFF2-40B4-BE49-F238E27FC236}">
                <a16:creationId xmlns:a16="http://schemas.microsoft.com/office/drawing/2014/main" xmlns="" id="{938983C6-EC16-44AF-BE38-CBFD1AB408FA}"/>
              </a:ext>
            </a:extLst>
          </p:cNvPr>
          <p:cNvSpPr/>
          <p:nvPr/>
        </p:nvSpPr>
        <p:spPr>
          <a:xfrm>
            <a:off x="340093" y="2034627"/>
            <a:ext cx="7373040" cy="5155257"/>
          </a:xfrm>
          <a:prstGeom prst="rect">
            <a:avLst/>
          </a:prstGeom>
        </p:spPr>
        <p:txBody>
          <a:bodyPr wrap="square">
            <a:spAutoFit/>
          </a:bodyPr>
          <a:lstStyle/>
          <a:p>
            <a:pPr>
              <a:spcAft>
                <a:spcPts val="600"/>
              </a:spcAft>
            </a:pPr>
            <a:r>
              <a:rPr lang="en-US" sz="3600" b="1" u="sng" dirty="0">
                <a:latin typeface="Arial" panose="020B0604020202020204" pitchFamily="34" charset="0"/>
                <a:cs typeface="Arial" panose="020B0604020202020204" pitchFamily="34" charset="0"/>
              </a:rPr>
              <a:t>Methodology</a:t>
            </a:r>
            <a:r>
              <a:rPr lang="en-US" sz="3600" b="1" dirty="0">
                <a:latin typeface="Arial" panose="020B0604020202020204" pitchFamily="34" charset="0"/>
                <a:cs typeface="Arial" panose="020B0604020202020204" pitchFamily="34" charset="0"/>
              </a:rPr>
              <a:t> (continued): </a:t>
            </a:r>
          </a:p>
          <a:p>
            <a:pPr marL="457200" lvl="0" indent="-457200">
              <a:buAutoNum type="arabicPeriod"/>
            </a:pPr>
            <a:r>
              <a:rPr lang="en-US" sz="2400" b="1" dirty="0">
                <a:latin typeface="Arial" panose="020B0604020202020204" pitchFamily="34" charset="0"/>
                <a:cs typeface="Arial" panose="020B0604020202020204" pitchFamily="34" charset="0"/>
              </a:rPr>
              <a:t>Repeat measurements with the white paper, black paper, and blue cellophane (between the lamp and light meter).  Record readings in the data table in student lab sheet.</a:t>
            </a:r>
          </a:p>
          <a:p>
            <a:pPr marL="457200" lvl="0" indent="-457200">
              <a:buAutoNum type="arabicPeriod"/>
            </a:pPr>
            <a:r>
              <a:rPr lang="en-US" sz="2400" b="1" dirty="0">
                <a:latin typeface="Arial" panose="020B0604020202020204" pitchFamily="34" charset="0"/>
                <a:cs typeface="Arial" panose="020B0604020202020204" pitchFamily="34" charset="0"/>
              </a:rPr>
              <a:t>Think about reflection, refraction, absorption, and scattering when making your observations.</a:t>
            </a:r>
          </a:p>
          <a:p>
            <a:pPr lvl="0"/>
            <a:r>
              <a:rPr lang="en-US" sz="2400" b="1" dirty="0">
                <a:latin typeface="Arial" panose="020B0604020202020204" pitchFamily="34" charset="0"/>
                <a:cs typeface="Arial" panose="020B0604020202020204" pitchFamily="34" charset="0"/>
              </a:rPr>
              <a:t>Your teacher will be collecting the Light Meters, Lamps, Extension Cords, and Envelope of Papers/Materials while you are completing your Lab Sheets.</a:t>
            </a:r>
          </a:p>
          <a:p>
            <a:pPr lvl="0"/>
            <a:endParaRPr lang="en-US" sz="2400" b="1" dirty="0"/>
          </a:p>
        </p:txBody>
      </p:sp>
      <p:sp>
        <p:nvSpPr>
          <p:cNvPr id="6" name="Sun 5">
            <a:extLst>
              <a:ext uri="{FF2B5EF4-FFF2-40B4-BE49-F238E27FC236}">
                <a16:creationId xmlns:a16="http://schemas.microsoft.com/office/drawing/2014/main" xmlns="" id="{1F373610-C080-AB47-94AA-103108653BE2}"/>
              </a:ext>
            </a:extLst>
          </p:cNvPr>
          <p:cNvSpPr/>
          <p:nvPr/>
        </p:nvSpPr>
        <p:spPr>
          <a:xfrm>
            <a:off x="2686790" y="6248664"/>
            <a:ext cx="581781" cy="533400"/>
          </a:xfrm>
          <a:prstGeom prst="sun">
            <a:avLst/>
          </a:prstGeom>
          <a:solidFill>
            <a:srgbClr val="FBFF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980990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xEl>
                                                  <p:pRg st="3" end="3"/>
                                                </p:txEl>
                                              </p:spTgt>
                                            </p:tgtEl>
                                            <p:attrNameLst>
                                              <p:attrName>style.visibility</p:attrName>
                                            </p:attrNameLst>
                                          </p:cBhvr>
                                          <p:to>
                                            <p:strVal val="visible"/>
                                          </p:to>
                                        </p:set>
                                      </p:childTnLst>
                                    </p:cTn>
                                  </p:par>
                                </p:childTnLst>
                              </p:cTn>
                            </p:par>
                            <p:par>
                              <p:cTn id="25" fill="hold">
                                <p:stCondLst>
                                  <p:cond delay="0"/>
                                </p:stCondLst>
                                <p:childTnLst>
                                  <p:par>
                                    <p:cTn id="26" presetID="2" presetClass="entr" presetSubtype="2" fill="hold" grpId="0" nodeType="afterEffect" p14:presetBounceEnd="50000">
                                      <p:stCondLst>
                                        <p:cond delay="8000"/>
                                      </p:stCondLst>
                                      <p:childTnLst>
                                        <p:set>
                                          <p:cBhvr>
                                            <p:cTn id="27" dur="1" fill="hold">
                                              <p:stCondLst>
                                                <p:cond delay="0"/>
                                              </p:stCondLst>
                                            </p:cTn>
                                            <p:tgtEl>
                                              <p:spTgt spid="6"/>
                                            </p:tgtEl>
                                            <p:attrNameLst>
                                              <p:attrName>style.visibility</p:attrName>
                                            </p:attrNameLst>
                                          </p:cBhvr>
                                          <p:to>
                                            <p:strVal val="visible"/>
                                          </p:to>
                                        </p:set>
                                        <p:anim calcmode="lin" valueType="num" p14:bounceEnd="50000">
                                          <p:cBhvr additive="base">
                                            <p:cTn id="28" dur="100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29" dur="10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xEl>
                                                  <p:pRg st="3" end="3"/>
                                                </p:txEl>
                                              </p:spTgt>
                                            </p:tgtEl>
                                            <p:attrNameLst>
                                              <p:attrName>style.visibility</p:attrName>
                                            </p:attrNameLst>
                                          </p:cBhvr>
                                          <p:to>
                                            <p:strVal val="visible"/>
                                          </p:to>
                                        </p:set>
                                      </p:childTnLst>
                                    </p:cTn>
                                  </p:par>
                                </p:childTnLst>
                              </p:cTn>
                            </p:par>
                            <p:par>
                              <p:cTn id="25" fill="hold">
                                <p:stCondLst>
                                  <p:cond delay="0"/>
                                </p:stCondLst>
                                <p:childTnLst>
                                  <p:par>
                                    <p:cTn id="26" presetID="2" presetClass="entr" presetSubtype="2" fill="hold" grpId="0" nodeType="afterEffect">
                                      <p:stCondLst>
                                        <p:cond delay="800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1000" fill="hold"/>
                                            <p:tgtEl>
                                              <p:spTgt spid="6"/>
                                            </p:tgtEl>
                                            <p:attrNameLst>
                                              <p:attrName>ppt_x</p:attrName>
                                            </p:attrNameLst>
                                          </p:cBhvr>
                                          <p:tavLst>
                                            <p:tav tm="0">
                                              <p:val>
                                                <p:strVal val="1+#ppt_w/2"/>
                                              </p:val>
                                            </p:tav>
                                            <p:tav tm="100000">
                                              <p:val>
                                                <p:strVal val="#ppt_x"/>
                                              </p:val>
                                            </p:tav>
                                          </p:tavLst>
                                        </p:anim>
                                        <p:anim calcmode="lin" valueType="num">
                                          <p:cBhvr additive="base">
                                            <p:cTn id="29" dur="10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5"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7000" y="2869895"/>
            <a:ext cx="10167182" cy="1090788"/>
          </a:xfrm>
        </p:spPr>
        <p:txBody>
          <a:bodyPr>
            <a:normAutofit fontScale="90000"/>
          </a:bodyPr>
          <a:lstStyle/>
          <a:p>
            <a:r>
              <a:rPr lang="en-US" sz="5400" dirty="0">
                <a:latin typeface="Arial" panose="020B0604020202020204" pitchFamily="34" charset="0"/>
                <a:cs typeface="Arial" panose="020B0604020202020204" pitchFamily="34" charset="0"/>
              </a:rPr>
              <a:t> CONTINUOUS EMISSION SPECTRUM</a:t>
            </a:r>
          </a:p>
        </p:txBody>
      </p:sp>
    </p:spTree>
    <p:extLst>
      <p:ext uri="{BB962C8B-B14F-4D97-AF65-F5344CB8AC3E}">
        <p14:creationId xmlns:p14="http://schemas.microsoft.com/office/powerpoint/2010/main" val="65888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p&#10;&#10;Description generated with high confidence">
            <a:extLst>
              <a:ext uri="{FF2B5EF4-FFF2-40B4-BE49-F238E27FC236}">
                <a16:creationId xmlns:a16="http://schemas.microsoft.com/office/drawing/2014/main" xmlns="" id="{D6F005AA-D45A-4260-B587-140BB6A201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8428" y="2339044"/>
            <a:ext cx="5966631" cy="4041547"/>
          </a:xfrm>
          <a:prstGeom prst="rect">
            <a:avLst/>
          </a:prstGeom>
        </p:spPr>
      </p:pic>
      <p:sp>
        <p:nvSpPr>
          <p:cNvPr id="5" name="Title 1">
            <a:extLst>
              <a:ext uri="{FF2B5EF4-FFF2-40B4-BE49-F238E27FC236}">
                <a16:creationId xmlns:a16="http://schemas.microsoft.com/office/drawing/2014/main" xmlns="" id="{F9333337-D72A-4A67-B823-5BA69F07B52D}"/>
              </a:ext>
            </a:extLst>
          </p:cNvPr>
          <p:cNvSpPr txBox="1">
            <a:spLocks/>
          </p:cNvSpPr>
          <p:nvPr/>
        </p:nvSpPr>
        <p:spPr>
          <a:xfrm>
            <a:off x="678356" y="569470"/>
            <a:ext cx="10835287" cy="1376289"/>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5400" b="1" dirty="0">
                <a:latin typeface="Arial" charset="0"/>
                <a:cs typeface="Arial" charset="0"/>
              </a:rPr>
              <a:t>How Do We See the </a:t>
            </a:r>
            <a:r>
              <a:rPr lang="en-US" sz="5400" b="1" dirty="0">
                <a:solidFill>
                  <a:srgbClr val="FFFF00"/>
                </a:solidFill>
                <a:latin typeface="Arial" charset="0"/>
                <a:cs typeface="Arial" charset="0"/>
              </a:rPr>
              <a:t>Visible Spectrum</a:t>
            </a:r>
            <a:r>
              <a:rPr lang="en-US" sz="5400" b="1" dirty="0">
                <a:latin typeface="Arial" charset="0"/>
                <a:cs typeface="Arial" charset="0"/>
              </a:rPr>
              <a:t>?</a:t>
            </a:r>
          </a:p>
        </p:txBody>
      </p:sp>
      <p:pic>
        <p:nvPicPr>
          <p:cNvPr id="2" name="Picture 1">
            <a:extLst>
              <a:ext uri="{FF2B5EF4-FFF2-40B4-BE49-F238E27FC236}">
                <a16:creationId xmlns:a16="http://schemas.microsoft.com/office/drawing/2014/main" xmlns="" id="{0FAAB2CC-F6BF-4929-861A-0658AD7629D9}"/>
              </a:ext>
            </a:extLst>
          </p:cNvPr>
          <p:cNvPicPr>
            <a:picLocks noChangeAspect="1"/>
          </p:cNvPicPr>
          <p:nvPr/>
        </p:nvPicPr>
        <p:blipFill>
          <a:blip r:embed="rId4"/>
          <a:stretch>
            <a:fillRect/>
          </a:stretch>
        </p:blipFill>
        <p:spPr>
          <a:xfrm>
            <a:off x="181777" y="2339044"/>
            <a:ext cx="5339367" cy="3949485"/>
          </a:xfrm>
          <a:prstGeom prst="rect">
            <a:avLst/>
          </a:prstGeom>
        </p:spPr>
      </p:pic>
      <p:sp>
        <p:nvSpPr>
          <p:cNvPr id="3" name="TextBox 2">
            <a:extLst>
              <a:ext uri="{FF2B5EF4-FFF2-40B4-BE49-F238E27FC236}">
                <a16:creationId xmlns:a16="http://schemas.microsoft.com/office/drawing/2014/main" xmlns="" id="{EEC8BCC5-84F6-C84C-B153-B557A9E5E0FE}"/>
              </a:ext>
            </a:extLst>
          </p:cNvPr>
          <p:cNvSpPr txBox="1"/>
          <p:nvPr/>
        </p:nvSpPr>
        <p:spPr>
          <a:xfrm>
            <a:off x="6156759" y="2357101"/>
            <a:ext cx="824265" cy="338554"/>
          </a:xfrm>
          <a:prstGeom prst="rect">
            <a:avLst/>
          </a:prstGeom>
          <a:solidFill>
            <a:schemeClr val="tx1"/>
          </a:solidFill>
        </p:spPr>
        <p:txBody>
          <a:bodyPr wrap="none" rtlCol="0">
            <a:spAutoFit/>
          </a:bodyPr>
          <a:lstStyle/>
          <a:p>
            <a:r>
              <a:rPr lang="en-US" sz="1600" b="1" dirty="0">
                <a:solidFill>
                  <a:schemeClr val="bg1"/>
                </a:solidFill>
                <a:latin typeface="Arial" panose="020B0604020202020204" pitchFamily="34" charset="0"/>
                <a:cs typeface="Arial" panose="020B0604020202020204" pitchFamily="34" charset="0"/>
              </a:rPr>
              <a:t>Object</a:t>
            </a:r>
          </a:p>
        </p:txBody>
      </p:sp>
      <p:sp>
        <p:nvSpPr>
          <p:cNvPr id="7" name="TextBox 6">
            <a:extLst>
              <a:ext uri="{FF2B5EF4-FFF2-40B4-BE49-F238E27FC236}">
                <a16:creationId xmlns:a16="http://schemas.microsoft.com/office/drawing/2014/main" xmlns="" id="{F00261CC-164E-C748-8C5E-0549235E82DD}"/>
              </a:ext>
            </a:extLst>
          </p:cNvPr>
          <p:cNvSpPr txBox="1"/>
          <p:nvPr/>
        </p:nvSpPr>
        <p:spPr>
          <a:xfrm>
            <a:off x="7900191" y="2348551"/>
            <a:ext cx="889987" cy="338554"/>
          </a:xfrm>
          <a:prstGeom prst="rect">
            <a:avLst/>
          </a:prstGeom>
          <a:solidFill>
            <a:schemeClr val="tx1"/>
          </a:solidFill>
        </p:spPr>
        <p:txBody>
          <a:bodyPr wrap="none" rtlCol="0">
            <a:spAutoFit/>
          </a:bodyPr>
          <a:lstStyle/>
          <a:p>
            <a:r>
              <a:rPr lang="en-US" sz="1600" b="1" dirty="0">
                <a:solidFill>
                  <a:schemeClr val="bg1"/>
                </a:solidFill>
                <a:latin typeface="Arial" panose="020B0604020202020204" pitchFamily="34" charset="0"/>
                <a:cs typeface="Arial" panose="020B0604020202020204" pitchFamily="34" charset="0"/>
              </a:rPr>
              <a:t>Cornea</a:t>
            </a:r>
          </a:p>
        </p:txBody>
      </p:sp>
      <p:sp>
        <p:nvSpPr>
          <p:cNvPr id="8" name="TextBox 7">
            <a:extLst>
              <a:ext uri="{FF2B5EF4-FFF2-40B4-BE49-F238E27FC236}">
                <a16:creationId xmlns:a16="http://schemas.microsoft.com/office/drawing/2014/main" xmlns="" id="{6C19652F-561C-434F-AA16-80FE9821434D}"/>
              </a:ext>
            </a:extLst>
          </p:cNvPr>
          <p:cNvSpPr txBox="1"/>
          <p:nvPr/>
        </p:nvSpPr>
        <p:spPr>
          <a:xfrm>
            <a:off x="8974667" y="3259666"/>
            <a:ext cx="728133" cy="369332"/>
          </a:xfrm>
          <a:prstGeom prst="rect">
            <a:avLst/>
          </a:prstGeom>
          <a:solidFill>
            <a:schemeClr val="tx1"/>
          </a:solid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Lens</a:t>
            </a:r>
          </a:p>
        </p:txBody>
      </p:sp>
      <p:sp>
        <p:nvSpPr>
          <p:cNvPr id="9" name="TextBox 8">
            <a:extLst>
              <a:ext uri="{FF2B5EF4-FFF2-40B4-BE49-F238E27FC236}">
                <a16:creationId xmlns:a16="http://schemas.microsoft.com/office/drawing/2014/main" xmlns="" id="{791AB628-EC9C-B64D-BE91-831DB3B6BA9D}"/>
              </a:ext>
            </a:extLst>
          </p:cNvPr>
          <p:cNvSpPr txBox="1"/>
          <p:nvPr/>
        </p:nvSpPr>
        <p:spPr>
          <a:xfrm>
            <a:off x="10742682" y="4313786"/>
            <a:ext cx="1022598" cy="1323439"/>
          </a:xfrm>
          <a:prstGeom prst="rect">
            <a:avLst/>
          </a:prstGeom>
          <a:solidFill>
            <a:schemeClr val="tx1"/>
          </a:solidFill>
        </p:spPr>
        <p:txBody>
          <a:bodyPr wrap="square" rtlCol="0">
            <a:spAutoFit/>
          </a:bodyPr>
          <a:lstStyle/>
          <a:p>
            <a:pPr algn="ctr"/>
            <a:r>
              <a:rPr lang="en-US" sz="1600" b="1" dirty="0">
                <a:solidFill>
                  <a:schemeClr val="bg1"/>
                </a:solidFill>
                <a:latin typeface="Arial" panose="020B0604020202020204" pitchFamily="34" charset="0"/>
                <a:cs typeface="Arial" panose="020B0604020202020204" pitchFamily="34" charset="0"/>
              </a:rPr>
              <a:t>Light Rays focus on Retina</a:t>
            </a:r>
          </a:p>
        </p:txBody>
      </p:sp>
      <p:sp>
        <p:nvSpPr>
          <p:cNvPr id="10" name="TextBox 9">
            <a:extLst>
              <a:ext uri="{FF2B5EF4-FFF2-40B4-BE49-F238E27FC236}">
                <a16:creationId xmlns:a16="http://schemas.microsoft.com/office/drawing/2014/main" xmlns="" id="{0DDF36E9-B041-0F4F-9378-19EE02B10993}"/>
              </a:ext>
            </a:extLst>
          </p:cNvPr>
          <p:cNvSpPr txBox="1"/>
          <p:nvPr/>
        </p:nvSpPr>
        <p:spPr>
          <a:xfrm>
            <a:off x="6156759" y="5060091"/>
            <a:ext cx="1357823" cy="1077218"/>
          </a:xfrm>
          <a:prstGeom prst="rect">
            <a:avLst/>
          </a:prstGeom>
          <a:solidFill>
            <a:schemeClr val="tx1"/>
          </a:solidFill>
        </p:spPr>
        <p:txBody>
          <a:bodyPr wrap="square" rtlCol="0">
            <a:spAutoFit/>
          </a:bodyPr>
          <a:lstStyle/>
          <a:p>
            <a:pPr algn="ctr"/>
            <a:r>
              <a:rPr lang="en-US" sz="1600" b="1" dirty="0">
                <a:solidFill>
                  <a:schemeClr val="bg1"/>
                </a:solidFill>
                <a:latin typeface="Arial" panose="020B0604020202020204" pitchFamily="34" charset="0"/>
                <a:cs typeface="Arial" panose="020B0604020202020204" pitchFamily="34" charset="0"/>
              </a:rPr>
              <a:t>Light Rays from Object enter the Eye</a:t>
            </a:r>
          </a:p>
        </p:txBody>
      </p:sp>
      <p:sp>
        <p:nvSpPr>
          <p:cNvPr id="11" name="TextBox 10">
            <a:extLst>
              <a:ext uri="{FF2B5EF4-FFF2-40B4-BE49-F238E27FC236}">
                <a16:creationId xmlns:a16="http://schemas.microsoft.com/office/drawing/2014/main" xmlns="" id="{AB16580F-B418-0A44-9494-80B6F7019608}"/>
              </a:ext>
            </a:extLst>
          </p:cNvPr>
          <p:cNvSpPr txBox="1"/>
          <p:nvPr/>
        </p:nvSpPr>
        <p:spPr>
          <a:xfrm>
            <a:off x="7458131" y="5749920"/>
            <a:ext cx="1339335" cy="1077218"/>
          </a:xfrm>
          <a:prstGeom prst="rect">
            <a:avLst/>
          </a:prstGeom>
          <a:solidFill>
            <a:schemeClr val="tx1"/>
          </a:solidFill>
        </p:spPr>
        <p:txBody>
          <a:bodyPr wrap="square" rtlCol="0">
            <a:spAutoFit/>
          </a:bodyPr>
          <a:lstStyle/>
          <a:p>
            <a:pPr algn="ctr"/>
            <a:r>
              <a:rPr lang="en-US" sz="1600" b="1" dirty="0">
                <a:solidFill>
                  <a:schemeClr val="bg1"/>
                </a:solidFill>
                <a:latin typeface="Arial" panose="020B0604020202020204" pitchFamily="34" charset="0"/>
                <a:cs typeface="Arial" panose="020B0604020202020204" pitchFamily="34" charset="0"/>
              </a:rPr>
              <a:t>Light Rays bent by Cornea and Lens</a:t>
            </a:r>
          </a:p>
        </p:txBody>
      </p:sp>
      <p:sp>
        <p:nvSpPr>
          <p:cNvPr id="6" name="TextBox 5">
            <a:extLst>
              <a:ext uri="{FF2B5EF4-FFF2-40B4-BE49-F238E27FC236}">
                <a16:creationId xmlns:a16="http://schemas.microsoft.com/office/drawing/2014/main" xmlns="" id="{A8C7E28C-D523-B24D-AC8A-27359D583EF0}"/>
              </a:ext>
            </a:extLst>
          </p:cNvPr>
          <p:cNvSpPr txBox="1"/>
          <p:nvPr/>
        </p:nvSpPr>
        <p:spPr>
          <a:xfrm>
            <a:off x="9933552" y="2460553"/>
            <a:ext cx="2090637" cy="646331"/>
          </a:xfrm>
          <a:prstGeom prst="rect">
            <a:avLst/>
          </a:prstGeom>
          <a:noFill/>
        </p:spPr>
        <p:txBody>
          <a:bodyPr wrap="none" rtlCol="0">
            <a:spAutoFit/>
          </a:bodyPr>
          <a:lstStyle/>
          <a:p>
            <a:r>
              <a:rPr lang="en-US" b="1" u="sng" dirty="0">
                <a:solidFill>
                  <a:srgbClr val="0070C0"/>
                </a:solidFill>
              </a:rPr>
              <a:t>Rods</a:t>
            </a:r>
            <a:r>
              <a:rPr lang="en-US" b="1" dirty="0">
                <a:solidFill>
                  <a:srgbClr val="0070C0"/>
                </a:solidFill>
              </a:rPr>
              <a:t> for intensity</a:t>
            </a:r>
          </a:p>
          <a:p>
            <a:r>
              <a:rPr lang="en-US" b="1" u="sng" dirty="0">
                <a:solidFill>
                  <a:srgbClr val="0070C0"/>
                </a:solidFill>
              </a:rPr>
              <a:t>Cones</a:t>
            </a:r>
            <a:r>
              <a:rPr lang="en-US" b="1" dirty="0">
                <a:solidFill>
                  <a:srgbClr val="0070C0"/>
                </a:solidFill>
              </a:rPr>
              <a:t> for colors</a:t>
            </a:r>
          </a:p>
        </p:txBody>
      </p:sp>
      <p:sp>
        <p:nvSpPr>
          <p:cNvPr id="13" name="TextBox 12">
            <a:extLst>
              <a:ext uri="{FF2B5EF4-FFF2-40B4-BE49-F238E27FC236}">
                <a16:creationId xmlns:a16="http://schemas.microsoft.com/office/drawing/2014/main" xmlns="" id="{CEA97317-F39D-DD4B-8C58-F9BADCB5B02E}"/>
              </a:ext>
            </a:extLst>
          </p:cNvPr>
          <p:cNvSpPr txBox="1"/>
          <p:nvPr/>
        </p:nvSpPr>
        <p:spPr>
          <a:xfrm>
            <a:off x="4403439" y="2713712"/>
            <a:ext cx="1890261" cy="1200329"/>
          </a:xfrm>
          <a:prstGeom prst="rect">
            <a:avLst/>
          </a:prstGeom>
          <a:solidFill>
            <a:schemeClr val="tx1"/>
          </a:solidFill>
        </p:spPr>
        <p:txBody>
          <a:bodyPr wrap="none" rtlCol="0">
            <a:spAutoFit/>
          </a:bodyPr>
          <a:lstStyle/>
          <a:p>
            <a:r>
              <a:rPr lang="en-US" b="1" dirty="0">
                <a:solidFill>
                  <a:srgbClr val="0070C0"/>
                </a:solidFill>
              </a:rPr>
              <a:t>The color of an </a:t>
            </a:r>
          </a:p>
          <a:p>
            <a:r>
              <a:rPr lang="en-US" b="1" dirty="0">
                <a:solidFill>
                  <a:srgbClr val="0070C0"/>
                </a:solidFill>
              </a:rPr>
              <a:t>object is what</a:t>
            </a:r>
          </a:p>
          <a:p>
            <a:r>
              <a:rPr lang="en-US" b="1" dirty="0">
                <a:solidFill>
                  <a:srgbClr val="0070C0"/>
                </a:solidFill>
              </a:rPr>
              <a:t>reflects, and is</a:t>
            </a:r>
          </a:p>
          <a:p>
            <a:r>
              <a:rPr lang="en-US" b="1" dirty="0">
                <a:solidFill>
                  <a:srgbClr val="0070C0"/>
                </a:solidFill>
              </a:rPr>
              <a:t>not absorbed!</a:t>
            </a:r>
          </a:p>
        </p:txBody>
      </p:sp>
    </p:spTree>
    <p:extLst>
      <p:ext uri="{BB962C8B-B14F-4D97-AF65-F5344CB8AC3E}">
        <p14:creationId xmlns:p14="http://schemas.microsoft.com/office/powerpoint/2010/main" val="120238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7" grpId="0" animBg="1"/>
      <p:bldP spid="8" grpId="0" animBg="1"/>
      <p:bldP spid="9" grpId="0" animBg="1"/>
      <p:bldP spid="10" grpId="0" animBg="1"/>
      <p:bldP spid="11" grpId="0" animBg="1"/>
      <p:bldP spid="6" grpId="0"/>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unset in the background&#10;&#10;Description generated with high confidence">
            <a:extLst>
              <a:ext uri="{FF2B5EF4-FFF2-40B4-BE49-F238E27FC236}">
                <a16:creationId xmlns:a16="http://schemas.microsoft.com/office/drawing/2014/main" xmlns="" id="{7704E2D3-BBFF-494B-86EF-729E3A19CD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39" y="2222978"/>
            <a:ext cx="4228769" cy="3991554"/>
          </a:xfrm>
          <a:prstGeom prst="rect">
            <a:avLst/>
          </a:prstGeom>
        </p:spPr>
      </p:pic>
      <p:sp>
        <p:nvSpPr>
          <p:cNvPr id="2" name="Title 1">
            <a:extLst>
              <a:ext uri="{FF2B5EF4-FFF2-40B4-BE49-F238E27FC236}">
                <a16:creationId xmlns:a16="http://schemas.microsoft.com/office/drawing/2014/main" xmlns="" id="{D1D463BA-06CA-4922-97CB-EF4FB94419F0}"/>
              </a:ext>
            </a:extLst>
          </p:cNvPr>
          <p:cNvSpPr>
            <a:spLocks noGrp="1"/>
          </p:cNvSpPr>
          <p:nvPr>
            <p:ph type="title"/>
          </p:nvPr>
        </p:nvSpPr>
        <p:spPr>
          <a:xfrm>
            <a:off x="4876800" y="2530550"/>
            <a:ext cx="6804761" cy="3471332"/>
          </a:xfrm>
        </p:spPr>
        <p:txBody>
          <a:bodyPr>
            <a:normAutofit fontScale="90000"/>
          </a:bodyPr>
          <a:lstStyle/>
          <a:p>
            <a:pPr>
              <a:lnSpc>
                <a:spcPct val="100000"/>
              </a:lnSpc>
            </a:pPr>
            <a:r>
              <a:rPr lang="en-US" sz="3400" b="1" dirty="0">
                <a:latin typeface="Arial" panose="020B0604020202020204" pitchFamily="34" charset="0"/>
                <a:cs typeface="Arial" panose="020B0604020202020204" pitchFamily="34" charset="0"/>
              </a:rPr>
              <a:t>This picture has ~16 million pixels where each represents a different color.  The human eye can see </a:t>
            </a:r>
            <a:br>
              <a:rPr lang="en-US" sz="3400" b="1" dirty="0">
                <a:latin typeface="Arial" panose="020B0604020202020204" pitchFamily="34" charset="0"/>
                <a:cs typeface="Arial" panose="020B0604020202020204" pitchFamily="34" charset="0"/>
              </a:rPr>
            </a:br>
            <a:r>
              <a:rPr lang="en-US" sz="3400" b="1" dirty="0">
                <a:latin typeface="Arial" panose="020B0604020202020204" pitchFamily="34" charset="0"/>
                <a:cs typeface="Arial" panose="020B0604020202020204" pitchFamily="34" charset="0"/>
              </a:rPr>
              <a:t>~10 million pixels. </a:t>
            </a:r>
            <a:br>
              <a:rPr lang="en-US" sz="3400" b="1" dirty="0">
                <a:latin typeface="Arial" panose="020B0604020202020204" pitchFamily="34" charset="0"/>
                <a:cs typeface="Arial" panose="020B0604020202020204" pitchFamily="34" charset="0"/>
              </a:rPr>
            </a:br>
            <a:r>
              <a:rPr lang="en-US" sz="3400" b="1" dirty="0">
                <a:latin typeface="Arial" panose="020B0604020202020204" pitchFamily="34" charset="0"/>
                <a:cs typeface="Arial" panose="020B0604020202020204" pitchFamily="34" charset="0"/>
              </a:rPr>
              <a:t/>
            </a:r>
            <a:br>
              <a:rPr lang="en-US" sz="3400" b="1" dirty="0">
                <a:latin typeface="Arial" panose="020B0604020202020204" pitchFamily="34" charset="0"/>
                <a:cs typeface="Arial" panose="020B0604020202020204" pitchFamily="34" charset="0"/>
              </a:rPr>
            </a:br>
            <a:r>
              <a:rPr lang="en-US" sz="3400" b="1" dirty="0">
                <a:latin typeface="Arial" panose="020B0604020202020204" pitchFamily="34" charset="0"/>
                <a:cs typeface="Arial" panose="020B0604020202020204" pitchFamily="34" charset="0"/>
              </a:rPr>
              <a:t>The term "pixel" is actually short for "Picture Element." These small little dots are what make up the images on computer displays.</a:t>
            </a:r>
          </a:p>
        </p:txBody>
      </p:sp>
      <p:sp>
        <p:nvSpPr>
          <p:cNvPr id="5" name="Title 1">
            <a:extLst>
              <a:ext uri="{FF2B5EF4-FFF2-40B4-BE49-F238E27FC236}">
                <a16:creationId xmlns:a16="http://schemas.microsoft.com/office/drawing/2014/main" xmlns="" id="{F036D472-DD70-2646-87A7-0DD620359C85}"/>
              </a:ext>
            </a:extLst>
          </p:cNvPr>
          <p:cNvSpPr txBox="1">
            <a:spLocks/>
          </p:cNvSpPr>
          <p:nvPr/>
        </p:nvSpPr>
        <p:spPr>
          <a:xfrm>
            <a:off x="678356" y="569470"/>
            <a:ext cx="10835287" cy="137628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5400" b="1" dirty="0">
                <a:latin typeface="Arial" charset="0"/>
                <a:cs typeface="Arial" charset="0"/>
              </a:rPr>
              <a:t>Pixels and the eye</a:t>
            </a:r>
          </a:p>
        </p:txBody>
      </p:sp>
    </p:spTree>
    <p:extLst>
      <p:ext uri="{BB962C8B-B14F-4D97-AF65-F5344CB8AC3E}">
        <p14:creationId xmlns:p14="http://schemas.microsoft.com/office/powerpoint/2010/main" val="165403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2761D3-4F6B-4B39-AE1D-144BC3CD593C}"/>
              </a:ext>
            </a:extLst>
          </p:cNvPr>
          <p:cNvSpPr>
            <a:spLocks noGrp="1"/>
          </p:cNvSpPr>
          <p:nvPr>
            <p:ph type="title"/>
          </p:nvPr>
        </p:nvSpPr>
        <p:spPr>
          <a:xfrm>
            <a:off x="678356" y="569470"/>
            <a:ext cx="10835287" cy="1376289"/>
          </a:xfrm>
        </p:spPr>
        <p:txBody>
          <a:bodyPr vert="horz" lIns="91440" tIns="45720" rIns="91440" bIns="45720" rtlCol="0" anchor="ctr">
            <a:normAutofit fontScale="90000"/>
          </a:bodyPr>
          <a:lstStyle/>
          <a:p>
            <a:r>
              <a:rPr lang="en-US" sz="5400" b="1" dirty="0">
                <a:latin typeface="Arial" charset="0"/>
                <a:cs typeface="Arial" charset="0"/>
              </a:rPr>
              <a:t>What Do You Know About the </a:t>
            </a:r>
            <a:r>
              <a:rPr lang="en-US" sz="5400" b="1" dirty="0">
                <a:solidFill>
                  <a:srgbClr val="FFFF00"/>
                </a:solidFill>
                <a:latin typeface="Arial" charset="0"/>
                <a:cs typeface="Arial" charset="0"/>
              </a:rPr>
              <a:t>Electromagnetic Spectrum</a:t>
            </a:r>
            <a:r>
              <a:rPr lang="en-US" sz="5400" b="1" dirty="0">
                <a:latin typeface="Arial" charset="0"/>
                <a:cs typeface="Arial" charset="0"/>
              </a:rPr>
              <a:t>?</a:t>
            </a:r>
          </a:p>
        </p:txBody>
      </p:sp>
      <p:sp>
        <p:nvSpPr>
          <p:cNvPr id="7" name="Title 1">
            <a:extLst>
              <a:ext uri="{FF2B5EF4-FFF2-40B4-BE49-F238E27FC236}">
                <a16:creationId xmlns:a16="http://schemas.microsoft.com/office/drawing/2014/main" xmlns="" id="{F68E92D9-B441-43F9-93FE-DED73B74999A}"/>
              </a:ext>
            </a:extLst>
          </p:cNvPr>
          <p:cNvSpPr txBox="1">
            <a:spLocks/>
          </p:cNvSpPr>
          <p:nvPr/>
        </p:nvSpPr>
        <p:spPr>
          <a:xfrm>
            <a:off x="317204" y="2243469"/>
            <a:ext cx="11498277" cy="4529469"/>
          </a:xfrm>
          <a:prstGeom prst="rect">
            <a:avLst/>
          </a:prstGeom>
        </p:spPr>
        <p:txBody>
          <a:bodyPr vert="horz" lIns="91440" tIns="45720" rIns="91440" bIns="45720" rtlCol="0" anchor="ctr">
            <a:noAutofit/>
          </a:bodyPr>
          <a:lstStyle>
            <a:lvl1pPr indent="0" defTabSz="914400">
              <a:lnSpc>
                <a:spcPct val="150000"/>
              </a:lnSpc>
              <a:spcBef>
                <a:spcPts val="1000"/>
              </a:spcBef>
              <a:buFont typeface="Arial" panose="020B0604020202020204" pitchFamily="34" charset="0"/>
              <a:buNone/>
              <a:defRPr sz="3200" b="1">
                <a:solidFill>
                  <a:srgbClr val="FFFF00"/>
                </a:solidFill>
                <a:effectLst>
                  <a:glow rad="228600">
                    <a:schemeClr val="bg1">
                      <a:alpha val="40000"/>
                    </a:schemeClr>
                  </a:glow>
                </a:effectLst>
                <a:latin typeface="Arial" charset="0"/>
                <a:cs typeface="Arial" charset="0"/>
              </a:defRPr>
            </a:lvl1pPr>
            <a:lvl2pPr marL="685800" indent="-228600" defTabSz="914400">
              <a:lnSpc>
                <a:spcPct val="90000"/>
              </a:lnSpc>
              <a:spcBef>
                <a:spcPts val="500"/>
              </a:spcBef>
              <a:buFont typeface="Arial" panose="020B0604020202020204" pitchFamily="34" charset="0"/>
              <a:buChar char="•"/>
              <a:defRPr sz="2000"/>
            </a:lvl2pPr>
            <a:lvl3pPr marL="1143000" indent="-228600" defTabSz="914400">
              <a:lnSpc>
                <a:spcPct val="90000"/>
              </a:lnSpc>
              <a:spcBef>
                <a:spcPts val="500"/>
              </a:spcBef>
              <a:buFont typeface="Arial" panose="020B0604020202020204" pitchFamily="34" charset="0"/>
              <a:buChar char="•"/>
            </a:lvl3pPr>
            <a:lvl4pPr marL="1600200" indent="-228600" defTabSz="914400">
              <a:lnSpc>
                <a:spcPct val="90000"/>
              </a:lnSpc>
              <a:spcBef>
                <a:spcPts val="500"/>
              </a:spcBef>
              <a:buFont typeface="Arial" panose="020B0604020202020204" pitchFamily="34" charset="0"/>
              <a:buChar char="•"/>
              <a:defRPr sz="1600"/>
            </a:lvl4pPr>
            <a:lvl5pPr marL="2057400" indent="-228600" defTabSz="914400">
              <a:lnSpc>
                <a:spcPct val="90000"/>
              </a:lnSpc>
              <a:spcBef>
                <a:spcPts val="500"/>
              </a:spcBef>
              <a:buFont typeface="Arial" panose="020B0604020202020204" pitchFamily="34" charset="0"/>
              <a:buChar char="•"/>
              <a:defRPr sz="1600"/>
            </a:lvl5pPr>
            <a:lvl6pPr marL="2514600" indent="-228600" defTabSz="914400">
              <a:lnSpc>
                <a:spcPct val="90000"/>
              </a:lnSpc>
              <a:spcBef>
                <a:spcPts val="500"/>
              </a:spcBef>
              <a:buFont typeface="Arial" panose="020B0604020202020204" pitchFamily="34" charset="0"/>
              <a:buChar char="•"/>
              <a:defRPr sz="1400"/>
            </a:lvl6pPr>
            <a:lvl7pPr marL="2971800" indent="-228600" defTabSz="914400">
              <a:lnSpc>
                <a:spcPct val="90000"/>
              </a:lnSpc>
              <a:spcBef>
                <a:spcPts val="500"/>
              </a:spcBef>
              <a:buFont typeface="Arial" panose="020B0604020202020204" pitchFamily="34" charset="0"/>
              <a:buChar char="•"/>
              <a:defRPr sz="1400"/>
            </a:lvl7pPr>
            <a:lvl8pPr marL="3429000" indent="-228600" defTabSz="914400">
              <a:lnSpc>
                <a:spcPct val="90000"/>
              </a:lnSpc>
              <a:spcBef>
                <a:spcPts val="500"/>
              </a:spcBef>
              <a:buFont typeface="Arial" panose="020B0604020202020204" pitchFamily="34" charset="0"/>
              <a:buChar char="•"/>
              <a:defRPr sz="1400"/>
            </a:lvl8pPr>
            <a:lvl9pPr marL="3886200" indent="-228600" defTabSz="914400">
              <a:lnSpc>
                <a:spcPct val="90000"/>
              </a:lnSpc>
              <a:spcBef>
                <a:spcPts val="500"/>
              </a:spcBef>
              <a:buFont typeface="Arial" panose="020B0604020202020204" pitchFamily="34" charset="0"/>
              <a:buChar char="•"/>
              <a:defRPr sz="1400"/>
            </a:lvl9pPr>
          </a:lstStyle>
          <a:p>
            <a:pPr>
              <a:lnSpc>
                <a:spcPct val="100000"/>
              </a:lnSpc>
            </a:pPr>
            <a:r>
              <a:rPr lang="en-US" sz="2800" dirty="0"/>
              <a:t>Electromagnetic Radiation </a:t>
            </a:r>
            <a:r>
              <a:rPr lang="en-US" sz="2800" dirty="0">
                <a:solidFill>
                  <a:schemeClr val="tx1"/>
                </a:solidFill>
                <a:effectLst/>
              </a:rPr>
              <a:t>travels in the form of </a:t>
            </a:r>
            <a:r>
              <a:rPr lang="en-US" sz="2800" i="1" dirty="0">
                <a:solidFill>
                  <a:schemeClr val="tx1"/>
                </a:solidFill>
                <a:effectLst/>
              </a:rPr>
              <a:t>waves</a:t>
            </a:r>
            <a:r>
              <a:rPr lang="en-US" sz="2800" dirty="0">
                <a:solidFill>
                  <a:schemeClr val="tx1"/>
                </a:solidFill>
                <a:effectLst/>
              </a:rPr>
              <a:t> covering a wide range of wavelengths and frequencies.</a:t>
            </a:r>
          </a:p>
          <a:p>
            <a:pPr>
              <a:lnSpc>
                <a:spcPct val="100000"/>
              </a:lnSpc>
            </a:pPr>
            <a:endParaRPr lang="en-US" sz="2800" dirty="0">
              <a:solidFill>
                <a:schemeClr val="tx1"/>
              </a:solidFill>
              <a:effectLst/>
            </a:endParaRPr>
          </a:p>
          <a:p>
            <a:pPr marL="342900" indent="-342900">
              <a:lnSpc>
                <a:spcPct val="100000"/>
              </a:lnSpc>
              <a:buFont typeface="Arial" panose="020B0604020202020204" pitchFamily="34" charset="0"/>
              <a:buChar char="•"/>
            </a:pPr>
            <a:r>
              <a:rPr lang="en-US" sz="2800" dirty="0">
                <a:solidFill>
                  <a:schemeClr val="tx1"/>
                </a:solidFill>
                <a:effectLst/>
              </a:rPr>
              <a:t>Note:  the </a:t>
            </a:r>
            <a:r>
              <a:rPr lang="en-US" sz="2800" i="1" dirty="0">
                <a:solidFill>
                  <a:schemeClr val="tx1"/>
                </a:solidFill>
                <a:effectLst/>
              </a:rPr>
              <a:t>visible</a:t>
            </a:r>
            <a:r>
              <a:rPr lang="en-US" sz="2800" dirty="0">
                <a:solidFill>
                  <a:schemeClr val="tx1"/>
                </a:solidFill>
                <a:effectLst/>
              </a:rPr>
              <a:t> range is a small portion of the electromagnetic spectrum. </a:t>
            </a:r>
          </a:p>
          <a:p>
            <a:pPr>
              <a:lnSpc>
                <a:spcPct val="100000"/>
              </a:lnSpc>
            </a:pPr>
            <a:endParaRPr lang="en-US" sz="2800" dirty="0">
              <a:solidFill>
                <a:schemeClr val="tx1"/>
              </a:solidFill>
              <a:effectLst/>
            </a:endParaRPr>
          </a:p>
          <a:p>
            <a:pPr marL="342900" indent="-342900">
              <a:lnSpc>
                <a:spcPct val="100000"/>
              </a:lnSpc>
              <a:buFont typeface="Arial" panose="020B0604020202020204" pitchFamily="34" charset="0"/>
              <a:buChar char="•"/>
            </a:pPr>
            <a:r>
              <a:rPr lang="en-US" sz="2800" dirty="0">
                <a:solidFill>
                  <a:schemeClr val="tx1"/>
                </a:solidFill>
                <a:effectLst/>
              </a:rPr>
              <a:t>The electromagnetic spectrum covers wavelengths of light from </a:t>
            </a:r>
            <a:r>
              <a:rPr lang="en-US" sz="2800" i="1" u="sng" dirty="0">
                <a:solidFill>
                  <a:schemeClr val="tx1"/>
                </a:solidFill>
                <a:effectLst/>
              </a:rPr>
              <a:t>long</a:t>
            </a:r>
            <a:r>
              <a:rPr lang="en-US" sz="2800" i="1" dirty="0">
                <a:solidFill>
                  <a:schemeClr val="tx1"/>
                </a:solidFill>
                <a:effectLst/>
              </a:rPr>
              <a:t> radio waves to </a:t>
            </a:r>
            <a:r>
              <a:rPr lang="en-US" sz="2800" i="1" u="sng" dirty="0">
                <a:solidFill>
                  <a:schemeClr val="tx1"/>
                </a:solidFill>
                <a:effectLst/>
              </a:rPr>
              <a:t>short</a:t>
            </a:r>
            <a:r>
              <a:rPr lang="en-US" sz="2800" i="1" dirty="0">
                <a:solidFill>
                  <a:schemeClr val="tx1"/>
                </a:solidFill>
                <a:effectLst/>
              </a:rPr>
              <a:t> gamma waves.</a:t>
            </a:r>
            <a:r>
              <a:rPr lang="en-US" sz="2800" dirty="0">
                <a:solidFill>
                  <a:schemeClr val="tx1"/>
                </a:solidFill>
                <a:effectLst/>
              </a:rPr>
              <a:t/>
            </a:r>
            <a:br>
              <a:rPr lang="en-US" sz="2800" dirty="0">
                <a:solidFill>
                  <a:schemeClr val="tx1"/>
                </a:solidFill>
                <a:effectLst/>
              </a:rPr>
            </a:br>
            <a:endParaRPr lang="en-US" sz="2800" dirty="0">
              <a:solidFill>
                <a:schemeClr val="tx1"/>
              </a:solidFill>
              <a:effectLst/>
            </a:endParaRPr>
          </a:p>
        </p:txBody>
      </p:sp>
    </p:spTree>
    <p:extLst>
      <p:ext uri="{BB962C8B-B14F-4D97-AF65-F5344CB8AC3E}">
        <p14:creationId xmlns:p14="http://schemas.microsoft.com/office/powerpoint/2010/main" val="159910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D426BE-4743-6D4D-A816-C575AA21E233}"/>
              </a:ext>
            </a:extLst>
          </p:cNvPr>
          <p:cNvSpPr>
            <a:spLocks noGrp="1"/>
          </p:cNvSpPr>
          <p:nvPr>
            <p:ph type="title"/>
          </p:nvPr>
        </p:nvSpPr>
        <p:spPr/>
        <p:txBody>
          <a:bodyPr>
            <a:normAutofit/>
          </a:bodyPr>
          <a:lstStyle/>
          <a:p>
            <a:r>
              <a:rPr lang="en-US" sz="5400" b="1" dirty="0">
                <a:latin typeface="Arial" panose="020B0604020202020204" pitchFamily="34" charset="0"/>
                <a:cs typeface="Arial" panose="020B0604020202020204" pitchFamily="34" charset="0"/>
              </a:rPr>
              <a:t>Electromagnetic Spectrum</a:t>
            </a:r>
          </a:p>
        </p:txBody>
      </p:sp>
      <p:pic>
        <p:nvPicPr>
          <p:cNvPr id="4" name="Picture 3">
            <a:extLst>
              <a:ext uri="{FF2B5EF4-FFF2-40B4-BE49-F238E27FC236}">
                <a16:creationId xmlns:a16="http://schemas.microsoft.com/office/drawing/2014/main" xmlns="" id="{EC8DA08A-B9FD-C947-AA23-FF550306F8B0}"/>
              </a:ext>
            </a:extLst>
          </p:cNvPr>
          <p:cNvPicPr>
            <a:picLocks noChangeAspect="1"/>
          </p:cNvPicPr>
          <p:nvPr/>
        </p:nvPicPr>
        <p:blipFill>
          <a:blip r:embed="rId4"/>
          <a:stretch>
            <a:fillRect/>
          </a:stretch>
        </p:blipFill>
        <p:spPr>
          <a:xfrm>
            <a:off x="545909" y="2017335"/>
            <a:ext cx="8560917" cy="4785333"/>
          </a:xfrm>
          <a:prstGeom prst="rect">
            <a:avLst/>
          </a:prstGeom>
        </p:spPr>
      </p:pic>
      <p:sp>
        <p:nvSpPr>
          <p:cNvPr id="5" name="TextBox 4">
            <a:extLst>
              <a:ext uri="{FF2B5EF4-FFF2-40B4-BE49-F238E27FC236}">
                <a16:creationId xmlns:a16="http://schemas.microsoft.com/office/drawing/2014/main" xmlns="" id="{38580F12-18D7-4442-8C25-AAD14E2BE200}"/>
              </a:ext>
            </a:extLst>
          </p:cNvPr>
          <p:cNvSpPr txBox="1"/>
          <p:nvPr/>
        </p:nvSpPr>
        <p:spPr>
          <a:xfrm>
            <a:off x="9444250" y="2702257"/>
            <a:ext cx="2294669" cy="3046988"/>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Record answers to </a:t>
            </a:r>
          </a:p>
          <a:p>
            <a:r>
              <a:rPr lang="en-US" sz="2400" dirty="0">
                <a:latin typeface="Arial" panose="020B0604020202020204" pitchFamily="34" charset="0"/>
                <a:cs typeface="Arial" panose="020B0604020202020204" pitchFamily="34" charset="0"/>
              </a:rPr>
              <a:t>Questions in Student </a:t>
            </a:r>
          </a:p>
          <a:p>
            <a:r>
              <a:rPr lang="en-US" sz="2400" dirty="0">
                <a:latin typeface="Arial" panose="020B0604020202020204" pitchFamily="34" charset="0"/>
                <a:cs typeface="Arial" panose="020B0604020202020204" pitchFamily="34" charset="0"/>
              </a:rPr>
              <a:t>Lab Sheet for Experiment  #4 </a:t>
            </a:r>
          </a:p>
          <a:p>
            <a:r>
              <a:rPr lang="en-US" sz="2400" dirty="0">
                <a:latin typeface="Arial" panose="020B0604020202020204" pitchFamily="34" charset="0"/>
                <a:cs typeface="Arial" panose="020B0604020202020204" pitchFamily="34" charset="0"/>
              </a:rPr>
              <a:t>related to wavelengths.</a:t>
            </a:r>
          </a:p>
        </p:txBody>
      </p:sp>
      <p:sp>
        <p:nvSpPr>
          <p:cNvPr id="6" name="Sun 5">
            <a:extLst>
              <a:ext uri="{FF2B5EF4-FFF2-40B4-BE49-F238E27FC236}">
                <a16:creationId xmlns:a16="http://schemas.microsoft.com/office/drawing/2014/main" xmlns="" id="{DD68F0DD-1FE8-FD42-8FDF-0BA070135A24}"/>
              </a:ext>
            </a:extLst>
          </p:cNvPr>
          <p:cNvSpPr/>
          <p:nvPr/>
        </p:nvSpPr>
        <p:spPr>
          <a:xfrm>
            <a:off x="10003291" y="5865389"/>
            <a:ext cx="581781" cy="533400"/>
          </a:xfrm>
          <a:prstGeom prst="sun">
            <a:avLst/>
          </a:prstGeom>
          <a:solidFill>
            <a:srgbClr val="FBFF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396719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2" presetClass="entr" presetSubtype="2" fill="hold" grpId="0" nodeType="withEffect" p14:presetBounceEnd="50000">
                                      <p:stCondLst>
                                        <p:cond delay="3000"/>
                                      </p:stCondLst>
                                      <p:childTnLst>
                                        <p:set>
                                          <p:cBhvr>
                                            <p:cTn id="14" dur="1" fill="hold">
                                              <p:stCondLst>
                                                <p:cond delay="0"/>
                                              </p:stCondLst>
                                            </p:cTn>
                                            <p:tgtEl>
                                              <p:spTgt spid="6"/>
                                            </p:tgtEl>
                                            <p:attrNameLst>
                                              <p:attrName>style.visibility</p:attrName>
                                            </p:attrNameLst>
                                          </p:cBhvr>
                                          <p:to>
                                            <p:strVal val="visible"/>
                                          </p:to>
                                        </p:set>
                                        <p:anim calcmode="lin" valueType="num" p14:bounceEnd="50000">
                                          <p:cBhvr additive="base">
                                            <p:cTn id="15" dur="100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16" dur="10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2" presetClass="entr" presetSubtype="2" fill="hold" grpId="0" nodeType="withEffect">
                                      <p:stCondLst>
                                        <p:cond delay="30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1+#ppt_w/2"/>
                                              </p:val>
                                            </p:tav>
                                            <p:tav tm="100000">
                                              <p:val>
                                                <p:strVal val="#ppt_x"/>
                                              </p:val>
                                            </p:tav>
                                          </p:tavLst>
                                        </p:anim>
                                        <p:anim calcmode="lin" valueType="num">
                                          <p:cBhvr additive="base">
                                            <p:cTn id="16" dur="10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5"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498E05-DB03-4309-A79E-8A6877723979}"/>
              </a:ext>
            </a:extLst>
          </p:cNvPr>
          <p:cNvSpPr>
            <a:spLocks noGrp="1"/>
          </p:cNvSpPr>
          <p:nvPr>
            <p:ph type="title"/>
          </p:nvPr>
        </p:nvSpPr>
        <p:spPr>
          <a:xfrm>
            <a:off x="345752" y="681037"/>
            <a:ext cx="7894479" cy="1401834"/>
          </a:xfrm>
        </p:spPr>
        <p:txBody>
          <a:bodyPr anchor="t">
            <a:normAutofit/>
          </a:bodyPr>
          <a:lstStyle/>
          <a:p>
            <a:pPr>
              <a:lnSpc>
                <a:spcPct val="80000"/>
              </a:lnSpc>
            </a:pPr>
            <a:r>
              <a:rPr lang="en-US" sz="4900" b="1" dirty="0">
                <a:latin typeface="Arial" charset="0"/>
                <a:cs typeface="Arial" charset="0"/>
              </a:rPr>
              <a:t>What are the </a:t>
            </a:r>
            <a:r>
              <a:rPr lang="en-US" sz="4900" b="1" dirty="0">
                <a:solidFill>
                  <a:srgbClr val="FF0000"/>
                </a:solidFill>
                <a:latin typeface="Arial" charset="0"/>
                <a:cs typeface="Arial" charset="0"/>
              </a:rPr>
              <a:t>C</a:t>
            </a:r>
            <a:r>
              <a:rPr lang="en-US" sz="4900" b="1" dirty="0">
                <a:solidFill>
                  <a:srgbClr val="FFC000"/>
                </a:solidFill>
                <a:latin typeface="Arial" charset="0"/>
                <a:cs typeface="Arial" charset="0"/>
              </a:rPr>
              <a:t>O</a:t>
            </a:r>
            <a:r>
              <a:rPr lang="en-US" sz="4900" b="1" dirty="0">
                <a:solidFill>
                  <a:srgbClr val="FFFF00"/>
                </a:solidFill>
                <a:latin typeface="Arial" charset="0"/>
                <a:cs typeface="Arial" charset="0"/>
              </a:rPr>
              <a:t>L</a:t>
            </a:r>
            <a:r>
              <a:rPr lang="en-US" sz="4900" b="1" dirty="0">
                <a:solidFill>
                  <a:srgbClr val="00B050"/>
                </a:solidFill>
                <a:latin typeface="Arial" charset="0"/>
                <a:cs typeface="Arial" charset="0"/>
              </a:rPr>
              <a:t>O</a:t>
            </a:r>
            <a:r>
              <a:rPr lang="en-US" sz="4900" b="1" dirty="0">
                <a:solidFill>
                  <a:srgbClr val="0070C0"/>
                </a:solidFill>
                <a:latin typeface="Arial" charset="0"/>
                <a:cs typeface="Arial" charset="0"/>
              </a:rPr>
              <a:t>R</a:t>
            </a:r>
            <a:r>
              <a:rPr lang="en-US" sz="4900" b="1" dirty="0">
                <a:solidFill>
                  <a:srgbClr val="7030A0"/>
                </a:solidFill>
                <a:latin typeface="Arial" charset="0"/>
                <a:cs typeface="Arial" charset="0"/>
              </a:rPr>
              <a:t>S</a:t>
            </a:r>
            <a:r>
              <a:rPr lang="en-US" sz="4900" b="1" dirty="0">
                <a:latin typeface="Arial" charset="0"/>
                <a:cs typeface="Arial" charset="0"/>
              </a:rPr>
              <a:t> of the Visible Spectrum?</a:t>
            </a:r>
          </a:p>
        </p:txBody>
      </p:sp>
      <p:pic>
        <p:nvPicPr>
          <p:cNvPr id="8" name="Picture 7" descr="A screenshot of a cell phone&#10;&#10;Description generated with very high confidence">
            <a:extLst>
              <a:ext uri="{FF2B5EF4-FFF2-40B4-BE49-F238E27FC236}">
                <a16:creationId xmlns:a16="http://schemas.microsoft.com/office/drawing/2014/main" xmlns="" id="{8A71F1C1-E6CD-4C66-B489-4DA4105D629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2026939" y="2082871"/>
            <a:ext cx="8765931" cy="4624751"/>
          </a:xfrm>
          <a:prstGeom prst="rect">
            <a:avLst/>
          </a:prstGeom>
        </p:spPr>
      </p:pic>
      <p:sp>
        <p:nvSpPr>
          <p:cNvPr id="3" name="TextBox 2">
            <a:extLst>
              <a:ext uri="{FF2B5EF4-FFF2-40B4-BE49-F238E27FC236}">
                <a16:creationId xmlns:a16="http://schemas.microsoft.com/office/drawing/2014/main" xmlns="" id="{F0B2B742-6CFB-5642-9648-0570725EB2FD}"/>
              </a:ext>
            </a:extLst>
          </p:cNvPr>
          <p:cNvSpPr txBox="1"/>
          <p:nvPr/>
        </p:nvSpPr>
        <p:spPr>
          <a:xfrm>
            <a:off x="10801970" y="2642131"/>
            <a:ext cx="1830351" cy="3108543"/>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Radio waves are</a:t>
            </a:r>
          </a:p>
          <a:p>
            <a:r>
              <a:rPr lang="en-US" sz="2800" b="1" dirty="0">
                <a:latin typeface="Arial" panose="020B0604020202020204" pitchFamily="34" charset="0"/>
                <a:cs typeface="Arial" panose="020B0604020202020204" pitchFamily="34" charset="0"/>
              </a:rPr>
              <a:t>longer than visible</a:t>
            </a:r>
          </a:p>
          <a:p>
            <a:r>
              <a:rPr lang="en-US" sz="2800" b="1" dirty="0">
                <a:latin typeface="Arial" panose="020B0604020202020204" pitchFamily="34" charset="0"/>
                <a:cs typeface="Arial" panose="020B0604020202020204" pitchFamily="34" charset="0"/>
              </a:rPr>
              <a:t>waves.</a:t>
            </a:r>
          </a:p>
        </p:txBody>
      </p:sp>
      <p:sp>
        <p:nvSpPr>
          <p:cNvPr id="5" name="TextBox 4">
            <a:extLst>
              <a:ext uri="{FF2B5EF4-FFF2-40B4-BE49-F238E27FC236}">
                <a16:creationId xmlns:a16="http://schemas.microsoft.com/office/drawing/2014/main" xmlns="" id="{F578C201-D9CF-6040-AB03-FF92DBF8E6A2}"/>
              </a:ext>
            </a:extLst>
          </p:cNvPr>
          <p:cNvSpPr txBox="1"/>
          <p:nvPr/>
        </p:nvSpPr>
        <p:spPr>
          <a:xfrm>
            <a:off x="1" y="2642131"/>
            <a:ext cx="2026938" cy="2246769"/>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Higher frequency waves have more energy!</a:t>
            </a:r>
          </a:p>
        </p:txBody>
      </p:sp>
    </p:spTree>
    <p:extLst>
      <p:ext uri="{BB962C8B-B14F-4D97-AF65-F5344CB8AC3E}">
        <p14:creationId xmlns:p14="http://schemas.microsoft.com/office/powerpoint/2010/main" val="276300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380BE1-FAAA-E743-820C-5D5D15EC8F84}"/>
              </a:ext>
            </a:extLst>
          </p:cNvPr>
          <p:cNvSpPr>
            <a:spLocks noGrp="1"/>
          </p:cNvSpPr>
          <p:nvPr>
            <p:ph type="title"/>
          </p:nvPr>
        </p:nvSpPr>
        <p:spPr>
          <a:xfrm>
            <a:off x="259307" y="753228"/>
            <a:ext cx="10034875" cy="1080938"/>
          </a:xfrm>
        </p:spPr>
        <p:txBody>
          <a:bodyPr>
            <a:noAutofit/>
          </a:bodyPr>
          <a:lstStyle/>
          <a:p>
            <a:r>
              <a:rPr lang="en-US" sz="4400" dirty="0">
                <a:latin typeface="Arial" panose="020B0604020202020204" pitchFamily="34" charset="0"/>
                <a:cs typeface="Arial" panose="020B0604020202020204" pitchFamily="34" charset="0"/>
              </a:rPr>
              <a:t>Transverse Waves, Longitudinal Waves</a:t>
            </a:r>
          </a:p>
        </p:txBody>
      </p:sp>
      <p:sp>
        <p:nvSpPr>
          <p:cNvPr id="3" name="Content Placeholder 2">
            <a:extLst>
              <a:ext uri="{FF2B5EF4-FFF2-40B4-BE49-F238E27FC236}">
                <a16:creationId xmlns:a16="http://schemas.microsoft.com/office/drawing/2014/main" xmlns="" id="{53514027-2C79-FA41-9398-1090BBB85927}"/>
              </a:ext>
            </a:extLst>
          </p:cNvPr>
          <p:cNvSpPr>
            <a:spLocks noGrp="1"/>
          </p:cNvSpPr>
          <p:nvPr>
            <p:ph idx="1"/>
          </p:nvPr>
        </p:nvSpPr>
        <p:spPr/>
        <p:txBody>
          <a:bodyPr>
            <a:normAutofit/>
          </a:bodyPr>
          <a:lstStyle/>
          <a:p>
            <a:r>
              <a:rPr lang="en-US" sz="3600" b="1" dirty="0">
                <a:latin typeface="Arial" panose="020B0604020202020204" pitchFamily="34" charset="0"/>
                <a:cs typeface="Arial" panose="020B0604020202020204" pitchFamily="34" charset="0"/>
              </a:rPr>
              <a:t>Transverse Waves</a:t>
            </a:r>
            <a:r>
              <a:rPr lang="en-US" sz="3600" dirty="0">
                <a:latin typeface="Arial" panose="020B0604020202020204" pitchFamily="34" charset="0"/>
                <a:cs typeface="Arial" panose="020B0604020202020204" pitchFamily="34" charset="0"/>
              </a:rPr>
              <a:t>:</a:t>
            </a:r>
          </a:p>
          <a:p>
            <a:pPr lvl="1"/>
            <a:r>
              <a:rPr lang="en-US" sz="3600" dirty="0">
                <a:latin typeface="Arial" panose="020B0604020202020204" pitchFamily="34" charset="0"/>
                <a:cs typeface="Arial" panose="020B0604020202020204" pitchFamily="34" charset="0"/>
              </a:rPr>
              <a:t>Particles move perpendicular to the direction of the wave</a:t>
            </a:r>
          </a:p>
          <a:p>
            <a:r>
              <a:rPr lang="en-US" sz="3600" b="1" dirty="0">
                <a:latin typeface="Arial" panose="020B0604020202020204" pitchFamily="34" charset="0"/>
                <a:cs typeface="Arial" panose="020B0604020202020204" pitchFamily="34" charset="0"/>
              </a:rPr>
              <a:t>Longitudinal Waves</a:t>
            </a:r>
            <a:r>
              <a:rPr lang="en-US" sz="3600" dirty="0">
                <a:latin typeface="Arial" panose="020B0604020202020204" pitchFamily="34" charset="0"/>
                <a:cs typeface="Arial" panose="020B0604020202020204" pitchFamily="34" charset="0"/>
              </a:rPr>
              <a:t>:</a:t>
            </a:r>
          </a:p>
          <a:p>
            <a:pPr lvl="1"/>
            <a:r>
              <a:rPr lang="en-US" sz="3600" dirty="0">
                <a:latin typeface="Arial" panose="020B0604020202020204" pitchFamily="34" charset="0"/>
                <a:cs typeface="Arial" panose="020B0604020202020204" pitchFamily="34" charset="0"/>
              </a:rPr>
              <a:t>Particles move parallel to the direction of the wave</a:t>
            </a:r>
          </a:p>
        </p:txBody>
      </p:sp>
    </p:spTree>
    <p:extLst>
      <p:ext uri="{BB962C8B-B14F-4D97-AF65-F5344CB8AC3E}">
        <p14:creationId xmlns:p14="http://schemas.microsoft.com/office/powerpoint/2010/main" val="34867561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B2A773CA-28F4-49C2-BFA3-49A5867C7A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5D7C72BA-4476-4E4B-BC37-9A75FD0C595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xmlns="" id="{3009A16D-868B-4145-BBC6-555098537E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xmlns="" id="{3992EB33-38E1-4175-8EE2-9BB8CC159C7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5"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8" name="Rectangle 17">
            <a:extLst>
              <a:ext uri="{FF2B5EF4-FFF2-40B4-BE49-F238E27FC236}">
                <a16:creationId xmlns:a16="http://schemas.microsoft.com/office/drawing/2014/main" xmlns="" id="{2DCAE5CF-5D29-4779-83E1-BDB64E4F30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xmlns="" id="{4E487E3B-4519-44DB-99C5-CB39BF3A4124}"/>
              </a:ext>
            </a:extLst>
          </p:cNvPr>
          <p:cNvSpPr>
            <a:spLocks noGrp="1"/>
          </p:cNvSpPr>
          <p:nvPr>
            <p:ph type="title"/>
          </p:nvPr>
        </p:nvSpPr>
        <p:spPr>
          <a:xfrm>
            <a:off x="137965" y="2012779"/>
            <a:ext cx="4649188" cy="2661052"/>
          </a:xfrm>
        </p:spPr>
        <p:txBody>
          <a:bodyPr>
            <a:normAutofit/>
          </a:bodyPr>
          <a:lstStyle/>
          <a:p>
            <a:pPr algn="ctr"/>
            <a:r>
              <a:rPr lang="en-US" sz="4400" b="1" dirty="0">
                <a:latin typeface="Arial" panose="020B0604020202020204" pitchFamily="34" charset="0"/>
                <a:cs typeface="Arial" panose="020B0604020202020204" pitchFamily="34" charset="0"/>
              </a:rPr>
              <a:t>Experiment 4:  Continuous Emission Spectrum</a:t>
            </a:r>
          </a:p>
        </p:txBody>
      </p:sp>
      <p:sp>
        <p:nvSpPr>
          <p:cNvPr id="3" name="TextBox 2">
            <a:extLst>
              <a:ext uri="{FF2B5EF4-FFF2-40B4-BE49-F238E27FC236}">
                <a16:creationId xmlns:a16="http://schemas.microsoft.com/office/drawing/2014/main" xmlns="" id="{FC64BE6E-BEA2-4148-82C7-9C053A837B89}"/>
              </a:ext>
            </a:extLst>
          </p:cNvPr>
          <p:cNvSpPr txBox="1"/>
          <p:nvPr/>
        </p:nvSpPr>
        <p:spPr>
          <a:xfrm>
            <a:off x="4964566" y="308504"/>
            <a:ext cx="2542684" cy="523220"/>
          </a:xfrm>
          <a:prstGeom prst="rect">
            <a:avLst/>
          </a:prstGeom>
          <a:noFill/>
        </p:spPr>
        <p:txBody>
          <a:bodyPr wrap="none" rtlCol="0">
            <a:spAutoFit/>
          </a:bodyPr>
          <a:lstStyle/>
          <a:p>
            <a:r>
              <a:rPr lang="en-US" sz="2800" b="1" u="sng" dirty="0">
                <a:latin typeface="Arial" panose="020B0604020202020204" pitchFamily="34" charset="0"/>
                <a:cs typeface="Arial" panose="020B0604020202020204" pitchFamily="34" charset="0"/>
              </a:rPr>
              <a:t>Methodology:</a:t>
            </a:r>
          </a:p>
        </p:txBody>
      </p:sp>
      <p:sp>
        <p:nvSpPr>
          <p:cNvPr id="4" name="TextBox 3">
            <a:extLst>
              <a:ext uri="{FF2B5EF4-FFF2-40B4-BE49-F238E27FC236}">
                <a16:creationId xmlns:a16="http://schemas.microsoft.com/office/drawing/2014/main" xmlns="" id="{5A2F53AE-5823-8046-BD0D-CE9DDCD370B2}"/>
              </a:ext>
            </a:extLst>
          </p:cNvPr>
          <p:cNvSpPr txBox="1"/>
          <p:nvPr/>
        </p:nvSpPr>
        <p:spPr>
          <a:xfrm>
            <a:off x="5254344" y="749048"/>
            <a:ext cx="5963492" cy="2046714"/>
          </a:xfrm>
          <a:prstGeom prst="rect">
            <a:avLst/>
          </a:prstGeom>
          <a:noFill/>
        </p:spPr>
        <p:txBody>
          <a:bodyPr wrap="none" rtlCol="0">
            <a:spAutoFit/>
          </a:bodyPr>
          <a:lstStyle/>
          <a:p>
            <a:pPr marL="457200" lvl="0" indent="-457200">
              <a:buFont typeface="+mj-lt"/>
              <a:buAutoNum type="arabicPeriod"/>
            </a:pPr>
            <a:r>
              <a:rPr lang="en-US" sz="2800" b="1" dirty="0">
                <a:latin typeface="Arial" panose="020B0604020202020204" pitchFamily="34" charset="0"/>
                <a:cs typeface="Arial" panose="020B0604020202020204" pitchFamily="34" charset="0"/>
              </a:rPr>
              <a:t>The teacher will give rainbow </a:t>
            </a:r>
          </a:p>
          <a:p>
            <a:pPr lvl="1"/>
            <a:r>
              <a:rPr lang="en-US" sz="2800" b="1" dirty="0">
                <a:latin typeface="Arial" panose="020B0604020202020204" pitchFamily="34" charset="0"/>
                <a:cs typeface="Arial" panose="020B0604020202020204" pitchFamily="34" charset="0"/>
              </a:rPr>
              <a:t>glasses to each student, and a </a:t>
            </a:r>
          </a:p>
          <a:p>
            <a:pPr lvl="1">
              <a:spcAft>
                <a:spcPts val="1800"/>
              </a:spcAft>
            </a:pPr>
            <a:r>
              <a:rPr lang="en-US" sz="2800" b="1" u="sng" dirty="0">
                <a:latin typeface="Arial" panose="020B0604020202020204" pitchFamily="34" charset="0"/>
                <a:cs typeface="Arial" panose="020B0604020202020204" pitchFamily="34" charset="0"/>
              </a:rPr>
              <a:t>Spectrum Chart </a:t>
            </a:r>
            <a:r>
              <a:rPr lang="en-US" sz="2800" b="1" dirty="0">
                <a:latin typeface="Arial" panose="020B0604020202020204" pitchFamily="34" charset="0"/>
                <a:cs typeface="Arial" panose="020B0604020202020204" pitchFamily="34" charset="0"/>
              </a:rPr>
              <a:t>to each group</a:t>
            </a:r>
          </a:p>
          <a:p>
            <a:pPr lvl="0"/>
            <a:endParaRPr lang="en-US" sz="2800" b="1" dirty="0">
              <a:latin typeface="Arial" panose="020B0604020202020204" pitchFamily="34" charset="0"/>
              <a:cs typeface="Arial" panose="020B0604020202020204" pitchFamily="34" charset="0"/>
            </a:endParaRPr>
          </a:p>
        </p:txBody>
      </p:sp>
      <p:sp>
        <p:nvSpPr>
          <p:cNvPr id="9" name="Sun 8">
            <a:extLst>
              <a:ext uri="{FF2B5EF4-FFF2-40B4-BE49-F238E27FC236}">
                <a16:creationId xmlns:a16="http://schemas.microsoft.com/office/drawing/2014/main" xmlns="" id="{86BF28D5-B79F-1A4D-BF6B-B103062CA1F5}"/>
              </a:ext>
            </a:extLst>
          </p:cNvPr>
          <p:cNvSpPr/>
          <p:nvPr/>
        </p:nvSpPr>
        <p:spPr>
          <a:xfrm>
            <a:off x="11152565" y="1775608"/>
            <a:ext cx="641048" cy="609600"/>
          </a:xfrm>
          <a:prstGeom prst="sun">
            <a:avLst/>
          </a:prstGeom>
          <a:solidFill>
            <a:srgbClr val="FBFF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xmlns="" id="{453D47CB-51A9-E248-AB93-179392A36AC1}"/>
              </a:ext>
            </a:extLst>
          </p:cNvPr>
          <p:cNvPicPr>
            <a:picLocks noChangeAspect="1"/>
          </p:cNvPicPr>
          <p:nvPr/>
        </p:nvPicPr>
        <p:blipFill>
          <a:blip r:embed="rId6"/>
          <a:stretch>
            <a:fillRect/>
          </a:stretch>
        </p:blipFill>
        <p:spPr>
          <a:xfrm>
            <a:off x="6791430" y="2280880"/>
            <a:ext cx="3730000" cy="2797499"/>
          </a:xfrm>
          <a:prstGeom prst="rect">
            <a:avLst/>
          </a:prstGeom>
        </p:spPr>
      </p:pic>
      <p:sp>
        <p:nvSpPr>
          <p:cNvPr id="13" name="TextBox 12">
            <a:extLst>
              <a:ext uri="{FF2B5EF4-FFF2-40B4-BE49-F238E27FC236}">
                <a16:creationId xmlns:a16="http://schemas.microsoft.com/office/drawing/2014/main" xmlns="" id="{5291F0FB-1657-514E-9751-F1E40859B49F}"/>
              </a:ext>
            </a:extLst>
          </p:cNvPr>
          <p:cNvSpPr txBox="1"/>
          <p:nvPr/>
        </p:nvSpPr>
        <p:spPr>
          <a:xfrm>
            <a:off x="5189073" y="5202621"/>
            <a:ext cx="6604540" cy="1384995"/>
          </a:xfrm>
          <a:prstGeom prst="rect">
            <a:avLst/>
          </a:prstGeom>
          <a:noFill/>
        </p:spPr>
        <p:txBody>
          <a:bodyPr wrap="square" rtlCol="0">
            <a:spAutoFit/>
          </a:bodyPr>
          <a:lstStyle/>
          <a:p>
            <a:pPr lvl="0"/>
            <a:r>
              <a:rPr lang="en-US" sz="2800" b="1" dirty="0">
                <a:latin typeface="Arial" panose="020B0604020202020204" pitchFamily="34" charset="0"/>
                <a:cs typeface="Arial" panose="020B0604020202020204" pitchFamily="34" charset="0"/>
              </a:rPr>
              <a:t>2. A fine grid pattern in plastic lens 	causes light to </a:t>
            </a:r>
            <a:r>
              <a:rPr lang="en-US" sz="2800" b="1" u="sng" dirty="0">
                <a:latin typeface="Arial" panose="020B0604020202020204" pitchFamily="34" charset="0"/>
                <a:cs typeface="Arial" panose="020B0604020202020204" pitchFamily="34" charset="0"/>
              </a:rPr>
              <a:t>diffract</a:t>
            </a:r>
            <a:r>
              <a:rPr lang="en-US" sz="2800" b="1" dirty="0">
                <a:latin typeface="Arial" panose="020B0604020202020204" pitchFamily="34" charset="0"/>
                <a:cs typeface="Arial" panose="020B0604020202020204" pitchFamily="34" charset="0"/>
              </a:rPr>
              <a:t> into 	rainbow colors</a:t>
            </a:r>
          </a:p>
        </p:txBody>
      </p:sp>
    </p:spTree>
    <p:extLst>
      <p:ext uri="{BB962C8B-B14F-4D97-AF65-F5344CB8AC3E}">
        <p14:creationId xmlns:p14="http://schemas.microsoft.com/office/powerpoint/2010/main" val="245658700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2" presetClass="entr" presetSubtype="2" fill="hold" grpId="0" nodeType="withEffect" p14:presetBounceEnd="50000">
                                      <p:stCondLst>
                                        <p:cond delay="4000"/>
                                      </p:stCondLst>
                                      <p:childTnLst>
                                        <p:set>
                                          <p:cBhvr>
                                            <p:cTn id="20" dur="1" fill="hold">
                                              <p:stCondLst>
                                                <p:cond delay="0"/>
                                              </p:stCondLst>
                                            </p:cTn>
                                            <p:tgtEl>
                                              <p:spTgt spid="9"/>
                                            </p:tgtEl>
                                            <p:attrNameLst>
                                              <p:attrName>style.visibility</p:attrName>
                                            </p:attrNameLst>
                                          </p:cBhvr>
                                          <p:to>
                                            <p:strVal val="visible"/>
                                          </p:to>
                                        </p:set>
                                        <p:anim calcmode="lin" valueType="num" p14:bounceEnd="50000">
                                          <p:cBhvr additive="base">
                                            <p:cTn id="21" dur="10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2"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laser.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2" presetClass="entr" presetSubtype="2" fill="hold" grpId="0" nodeType="withEffect">
                                      <p:stCondLst>
                                        <p:cond delay="400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1000" fill="hold"/>
                                            <p:tgtEl>
                                              <p:spTgt spid="9"/>
                                            </p:tgtEl>
                                            <p:attrNameLst>
                                              <p:attrName>ppt_x</p:attrName>
                                            </p:attrNameLst>
                                          </p:cBhvr>
                                          <p:tavLst>
                                            <p:tav tm="0">
                                              <p:val>
                                                <p:strVal val="1+#ppt_w/2"/>
                                              </p:val>
                                            </p:tav>
                                            <p:tav tm="100000">
                                              <p:val>
                                                <p:strVal val="#ppt_x"/>
                                              </p:val>
                                            </p:tav>
                                          </p:tavLst>
                                        </p:anim>
                                        <p:anim calcmode="lin" valueType="num">
                                          <p:cBhvr additive="base">
                                            <p:cTn id="22"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7" name="laser.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293CC693-AC25-744B-9911-6D6F7A24E359}"/>
              </a:ext>
            </a:extLst>
          </p:cNvPr>
          <p:cNvSpPr txBox="1"/>
          <p:nvPr/>
        </p:nvSpPr>
        <p:spPr>
          <a:xfrm>
            <a:off x="2732487" y="2106211"/>
            <a:ext cx="9204589" cy="353943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1.	The teacher will turn on ONE LAMP in the front of 	the class, with the room lights off.</a:t>
            </a:r>
          </a:p>
          <a:p>
            <a:r>
              <a:rPr lang="en-US" sz="2800" b="1" dirty="0">
                <a:latin typeface="Arial" panose="020B0604020202020204" pitchFamily="34" charset="0"/>
                <a:cs typeface="Arial" panose="020B0604020202020204" pitchFamily="34" charset="0"/>
              </a:rPr>
              <a:t>2. 	Put on the glasses, and look at the lamp </a:t>
            </a:r>
          </a:p>
          <a:p>
            <a:r>
              <a:rPr lang="en-US" sz="2800" b="1" dirty="0">
                <a:latin typeface="Arial" panose="020B0604020202020204" pitchFamily="34" charset="0"/>
                <a:cs typeface="Arial" panose="020B0604020202020204" pitchFamily="34" charset="0"/>
              </a:rPr>
              <a:t>3. 	Notice all the colors are present and there are no 	dark spaces between each color. This is called a 	continuous emission spectrum.</a:t>
            </a:r>
          </a:p>
          <a:p>
            <a:pPr lvl="0"/>
            <a:endParaRPr lang="en-US" sz="2800" b="1" dirty="0">
              <a:latin typeface="Arial" panose="020B0604020202020204" pitchFamily="34" charset="0"/>
              <a:cs typeface="Arial" panose="020B0604020202020204" pitchFamily="34" charset="0"/>
            </a:endParaRPr>
          </a:p>
          <a:p>
            <a:pPr lvl="0"/>
            <a:endParaRPr lang="en-US" sz="2800" b="1"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xmlns="" id="{0741C512-8491-47F5-ADE9-F858D8BE9122}"/>
              </a:ext>
            </a:extLst>
          </p:cNvPr>
          <p:cNvSpPr>
            <a:spLocks noGrp="1"/>
          </p:cNvSpPr>
          <p:nvPr>
            <p:ph type="title"/>
          </p:nvPr>
        </p:nvSpPr>
        <p:spPr>
          <a:xfrm>
            <a:off x="84667" y="753228"/>
            <a:ext cx="10209515" cy="1080938"/>
          </a:xfrm>
        </p:spPr>
        <p:txBody>
          <a:bodyPr>
            <a:normAutofit fontScale="90000"/>
          </a:bodyPr>
          <a:lstStyle/>
          <a:p>
            <a:r>
              <a:rPr lang="en-US" sz="5400" b="1" dirty="0">
                <a:latin typeface="Arial" panose="020B0604020202020204" pitchFamily="34" charset="0"/>
                <a:cs typeface="Arial" panose="020B0604020202020204" pitchFamily="34" charset="0"/>
              </a:rPr>
              <a:t>Experiment 4:  </a:t>
            </a:r>
            <a:br>
              <a:rPr lang="en-US" sz="5400" b="1" dirty="0">
                <a:latin typeface="Arial" panose="020B0604020202020204" pitchFamily="34" charset="0"/>
                <a:cs typeface="Arial" panose="020B0604020202020204" pitchFamily="34" charset="0"/>
              </a:rPr>
            </a:br>
            <a:r>
              <a:rPr lang="en-US" sz="5400" b="1" dirty="0">
                <a:latin typeface="Arial" panose="020B0604020202020204" pitchFamily="34" charset="0"/>
                <a:cs typeface="Arial" panose="020B0604020202020204" pitchFamily="34" charset="0"/>
              </a:rPr>
              <a:t>Continuous Emission Spectrum</a:t>
            </a:r>
          </a:p>
        </p:txBody>
      </p:sp>
      <p:sp>
        <p:nvSpPr>
          <p:cNvPr id="11" name="Rectangle 10">
            <a:extLst>
              <a:ext uri="{FF2B5EF4-FFF2-40B4-BE49-F238E27FC236}">
                <a16:creationId xmlns:a16="http://schemas.microsoft.com/office/drawing/2014/main" xmlns="" id="{E70C840F-75D2-4C9E-86C5-144D4381F5E8}"/>
              </a:ext>
            </a:extLst>
          </p:cNvPr>
          <p:cNvSpPr/>
          <p:nvPr/>
        </p:nvSpPr>
        <p:spPr>
          <a:xfrm>
            <a:off x="1456267" y="3228622"/>
            <a:ext cx="4766531" cy="369332"/>
          </a:xfrm>
          <a:prstGeom prst="rect">
            <a:avLst/>
          </a:prstGeom>
        </p:spPr>
        <p:txBody>
          <a:bodyPr wrap="square">
            <a:spAutoFit/>
          </a:bodyPr>
          <a:lstStyle/>
          <a:p>
            <a:pPr lvl="0"/>
            <a:r>
              <a:rPr lang="en-US" dirty="0"/>
              <a:t> </a:t>
            </a:r>
          </a:p>
        </p:txBody>
      </p:sp>
      <p:sp>
        <p:nvSpPr>
          <p:cNvPr id="13" name="Rectangle 12">
            <a:extLst>
              <a:ext uri="{FF2B5EF4-FFF2-40B4-BE49-F238E27FC236}">
                <a16:creationId xmlns:a16="http://schemas.microsoft.com/office/drawing/2014/main" xmlns="" id="{938983C6-EC16-44AF-BE38-CBFD1AB408FA}"/>
              </a:ext>
            </a:extLst>
          </p:cNvPr>
          <p:cNvSpPr/>
          <p:nvPr/>
        </p:nvSpPr>
        <p:spPr>
          <a:xfrm>
            <a:off x="184924" y="4909718"/>
            <a:ext cx="11752151" cy="1492716"/>
          </a:xfrm>
          <a:prstGeom prst="rect">
            <a:avLst/>
          </a:prstGeom>
        </p:spPr>
        <p:txBody>
          <a:bodyPr wrap="square">
            <a:spAutoFit/>
          </a:bodyPr>
          <a:lstStyle/>
          <a:p>
            <a:pPr marL="1714500" indent="-1714500">
              <a:spcAft>
                <a:spcPts val="1800"/>
              </a:spcAft>
            </a:pPr>
            <a:r>
              <a:rPr lang="en-US" sz="2800" b="1" u="sng" dirty="0">
                <a:latin typeface="Arial" panose="020B0604020202020204" pitchFamily="34" charset="0"/>
                <a:cs typeface="Arial" panose="020B0604020202020204" pitchFamily="34" charset="0"/>
              </a:rPr>
              <a:t>Observations</a:t>
            </a:r>
            <a:r>
              <a:rPr lang="en-US" sz="2800" b="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Record your observations on your lab sheet, and answer 					the question(s).</a:t>
            </a:r>
          </a:p>
          <a:p>
            <a:pPr lvl="0"/>
            <a:endParaRPr lang="en-US" sz="2400" b="1" dirty="0"/>
          </a:p>
        </p:txBody>
      </p:sp>
      <p:sp>
        <p:nvSpPr>
          <p:cNvPr id="5" name="Sun 4">
            <a:extLst>
              <a:ext uri="{FF2B5EF4-FFF2-40B4-BE49-F238E27FC236}">
                <a16:creationId xmlns:a16="http://schemas.microsoft.com/office/drawing/2014/main" xmlns="" id="{9ACDE26D-97C3-46A0-B511-406107C65A20}"/>
              </a:ext>
            </a:extLst>
          </p:cNvPr>
          <p:cNvSpPr/>
          <p:nvPr/>
        </p:nvSpPr>
        <p:spPr>
          <a:xfrm>
            <a:off x="5932503" y="5391775"/>
            <a:ext cx="580589" cy="528602"/>
          </a:xfrm>
          <a:prstGeom prst="sun">
            <a:avLst/>
          </a:prstGeom>
          <a:solidFill>
            <a:srgbClr val="FBFF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029526BA-2B04-6A41-A3B1-B868046AC2EE}"/>
              </a:ext>
            </a:extLst>
          </p:cNvPr>
          <p:cNvSpPr txBox="1"/>
          <p:nvPr/>
        </p:nvSpPr>
        <p:spPr>
          <a:xfrm>
            <a:off x="184925" y="2106211"/>
            <a:ext cx="2542684" cy="523220"/>
          </a:xfrm>
          <a:prstGeom prst="rect">
            <a:avLst/>
          </a:prstGeom>
          <a:noFill/>
        </p:spPr>
        <p:txBody>
          <a:bodyPr wrap="none" rtlCol="0">
            <a:spAutoFit/>
          </a:bodyPr>
          <a:lstStyle/>
          <a:p>
            <a:r>
              <a:rPr lang="en-US" sz="2800" b="1" u="sng" dirty="0">
                <a:latin typeface="Arial" panose="020B0604020202020204" pitchFamily="34" charset="0"/>
                <a:cs typeface="Arial" panose="020B0604020202020204" pitchFamily="34" charset="0"/>
              </a:rPr>
              <a:t>Methodology:</a:t>
            </a:r>
          </a:p>
        </p:txBody>
      </p:sp>
    </p:spTree>
    <p:extLst>
      <p:ext uri="{BB962C8B-B14F-4D97-AF65-F5344CB8AC3E}">
        <p14:creationId xmlns:p14="http://schemas.microsoft.com/office/powerpoint/2010/main" val="313539663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childTnLst>
                                    </p:cTn>
                                  </p:par>
                                  <p:par>
                                    <p:cTn id="27" presetID="2" presetClass="entr" presetSubtype="2" fill="hold" grpId="0" nodeType="withEffect" p14:presetBounceEnd="50000">
                                      <p:stCondLst>
                                        <p:cond delay="3000"/>
                                      </p:stCondLst>
                                      <p:childTnLst>
                                        <p:set>
                                          <p:cBhvr>
                                            <p:cTn id="28" dur="1" fill="hold">
                                              <p:stCondLst>
                                                <p:cond delay="0"/>
                                              </p:stCondLst>
                                            </p:cTn>
                                            <p:tgtEl>
                                              <p:spTgt spid="5"/>
                                            </p:tgtEl>
                                            <p:attrNameLst>
                                              <p:attrName>style.visibility</p:attrName>
                                            </p:attrNameLst>
                                          </p:cBhvr>
                                          <p:to>
                                            <p:strVal val="visible"/>
                                          </p:to>
                                        </p:set>
                                        <p:anim calcmode="lin" valueType="num" p14:bounceEnd="50000">
                                          <p:cBhvr additive="base">
                                            <p:cTn id="29" dur="5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30"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childTnLst>
                                    </p:cTn>
                                  </p:par>
                                  <p:par>
                                    <p:cTn id="27" presetID="2" presetClass="entr" presetSubtype="2" fill="hold" grpId="0" nodeType="withEffect">
                                      <p:stCondLst>
                                        <p:cond delay="300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1+#ppt_w/2"/>
                                              </p:val>
                                            </p:tav>
                                            <p:tav tm="100000">
                                              <p:val>
                                                <p:strVal val="#ppt_x"/>
                                              </p:val>
                                            </p:tav>
                                          </p:tavLst>
                                        </p:anim>
                                        <p:anim calcmode="lin" valueType="num">
                                          <p:cBhvr additive="base">
                                            <p:cTn id="30"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8"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7000" y="2869895"/>
            <a:ext cx="10167182" cy="1090788"/>
          </a:xfrm>
        </p:spPr>
        <p:txBody>
          <a:bodyPr>
            <a:normAutofit fontScale="90000"/>
          </a:bodyPr>
          <a:lstStyle/>
          <a:p>
            <a:r>
              <a:rPr lang="en-US" sz="5400" dirty="0">
                <a:latin typeface="Arial" panose="020B0604020202020204" pitchFamily="34" charset="0"/>
                <a:cs typeface="Arial" panose="020B0604020202020204" pitchFamily="34" charset="0"/>
              </a:rPr>
              <a:t> IDENTIFYING EMISSION SPECTRA</a:t>
            </a:r>
          </a:p>
        </p:txBody>
      </p:sp>
    </p:spTree>
    <p:extLst>
      <p:ext uri="{BB962C8B-B14F-4D97-AF65-F5344CB8AC3E}">
        <p14:creationId xmlns:p14="http://schemas.microsoft.com/office/powerpoint/2010/main" val="117790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08E48A-955D-41EE-876B-F59734022785}"/>
              </a:ext>
            </a:extLst>
          </p:cNvPr>
          <p:cNvSpPr>
            <a:spLocks noGrp="1"/>
          </p:cNvSpPr>
          <p:nvPr>
            <p:ph type="title"/>
          </p:nvPr>
        </p:nvSpPr>
        <p:spPr>
          <a:xfrm>
            <a:off x="215153" y="753228"/>
            <a:ext cx="10079029" cy="1080938"/>
          </a:xfrm>
        </p:spPr>
        <p:txBody>
          <a:bodyPr>
            <a:noAutofit/>
          </a:bodyPr>
          <a:lstStyle/>
          <a:p>
            <a:r>
              <a:rPr lang="en-US" sz="4800" b="1" dirty="0">
                <a:latin typeface="Arial" panose="020B0604020202020204" pitchFamily="34" charset="0"/>
                <a:cs typeface="Arial" panose="020B0604020202020204" pitchFamily="34" charset="0"/>
              </a:rPr>
              <a:t>Emission Spectra</a:t>
            </a:r>
          </a:p>
        </p:txBody>
      </p:sp>
      <p:sp>
        <p:nvSpPr>
          <p:cNvPr id="3" name="Content Placeholder 2">
            <a:extLst>
              <a:ext uri="{FF2B5EF4-FFF2-40B4-BE49-F238E27FC236}">
                <a16:creationId xmlns:a16="http://schemas.microsoft.com/office/drawing/2014/main" xmlns="" id="{CCF9D8A7-DEB8-45BE-8659-CD67B7D5E70B}"/>
              </a:ext>
            </a:extLst>
          </p:cNvPr>
          <p:cNvSpPr>
            <a:spLocks noGrp="1"/>
          </p:cNvSpPr>
          <p:nvPr>
            <p:ph idx="1"/>
          </p:nvPr>
        </p:nvSpPr>
        <p:spPr>
          <a:xfrm>
            <a:off x="367553" y="2420484"/>
            <a:ext cx="10249647" cy="3599316"/>
          </a:xfrm>
        </p:spPr>
        <p:txBody>
          <a:bodyPr>
            <a:noAutofit/>
          </a:bodyPr>
          <a:lstStyle/>
          <a:p>
            <a:pPr marL="287338" lvl="2" indent="0">
              <a:buNone/>
            </a:pPr>
            <a:r>
              <a:rPr lang="en-US" sz="3200" b="1" dirty="0">
                <a:latin typeface="Arial" panose="020B0604020202020204" pitchFamily="34" charset="0"/>
                <a:cs typeface="Arial" panose="020B0604020202020204" pitchFamily="34" charset="0"/>
              </a:rPr>
              <a:t>Each element in the periodic table emits a unique emission spectrum that can be used to identify the element</a:t>
            </a:r>
          </a:p>
          <a:p>
            <a:pPr marL="287338" lvl="2" indent="0">
              <a:buNone/>
            </a:pPr>
            <a:endParaRPr lang="en-US" sz="3200" b="1" dirty="0">
              <a:latin typeface="Arial" panose="020B0604020202020204" pitchFamily="34" charset="0"/>
              <a:cs typeface="Arial" panose="020B0604020202020204" pitchFamily="34" charset="0"/>
            </a:endParaRPr>
          </a:p>
          <a:p>
            <a:pPr marL="287338" lvl="2" indent="0">
              <a:buNone/>
            </a:pPr>
            <a:r>
              <a:rPr lang="en-US" sz="3200" b="1" dirty="0">
                <a:latin typeface="Arial" panose="020B0604020202020204" pitchFamily="34" charset="0"/>
                <a:cs typeface="Arial" panose="020B0604020202020204" pitchFamily="34" charset="0"/>
              </a:rPr>
              <a:t>An element’s unique spectrum appears in a series of lines called a line spectrum</a:t>
            </a:r>
          </a:p>
          <a:p>
            <a:pPr lvl="2"/>
            <a:endParaRPr lang="en-US" sz="32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520" y="5543550"/>
            <a:ext cx="7210425" cy="952500"/>
          </a:xfrm>
          <a:prstGeom prst="rect">
            <a:avLst/>
          </a:prstGeom>
        </p:spPr>
      </p:pic>
    </p:spTree>
    <p:extLst>
      <p:ext uri="{BB962C8B-B14F-4D97-AF65-F5344CB8AC3E}">
        <p14:creationId xmlns:p14="http://schemas.microsoft.com/office/powerpoint/2010/main" val="98266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2" presetClass="entr" presetSubtype="4" fill="hold" nodeType="withEffect">
                                  <p:stCondLst>
                                    <p:cond delay="300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ppt_x"/>
                                          </p:val>
                                        </p:tav>
                                        <p:tav tm="100000">
                                          <p:val>
                                            <p:strVal val="#ppt_x"/>
                                          </p:val>
                                        </p:tav>
                                      </p:tavLst>
                                    </p:anim>
                                    <p:anim calcmode="lin" valueType="num">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08E48A-955D-41EE-876B-F59734022785}"/>
              </a:ext>
            </a:extLst>
          </p:cNvPr>
          <p:cNvSpPr>
            <a:spLocks noGrp="1"/>
          </p:cNvSpPr>
          <p:nvPr>
            <p:ph type="title"/>
          </p:nvPr>
        </p:nvSpPr>
        <p:spPr>
          <a:xfrm>
            <a:off x="215153" y="753228"/>
            <a:ext cx="10079029" cy="1080938"/>
          </a:xfrm>
        </p:spPr>
        <p:txBody>
          <a:bodyPr>
            <a:noAutofit/>
          </a:bodyPr>
          <a:lstStyle/>
          <a:p>
            <a:r>
              <a:rPr lang="en-US" sz="4800" b="1" dirty="0">
                <a:latin typeface="Arial" panose="020B0604020202020204" pitchFamily="34" charset="0"/>
                <a:cs typeface="Arial" panose="020B0604020202020204" pitchFamily="34" charset="0"/>
              </a:rPr>
              <a:t>Experiment #5:  Emission Spectra</a:t>
            </a:r>
          </a:p>
        </p:txBody>
      </p:sp>
      <p:sp>
        <p:nvSpPr>
          <p:cNvPr id="3" name="Content Placeholder 2">
            <a:extLst>
              <a:ext uri="{FF2B5EF4-FFF2-40B4-BE49-F238E27FC236}">
                <a16:creationId xmlns:a16="http://schemas.microsoft.com/office/drawing/2014/main" xmlns="" id="{CCF9D8A7-DEB8-45BE-8659-CD67B7D5E70B}"/>
              </a:ext>
            </a:extLst>
          </p:cNvPr>
          <p:cNvSpPr>
            <a:spLocks noGrp="1"/>
          </p:cNvSpPr>
          <p:nvPr>
            <p:ph idx="1"/>
          </p:nvPr>
        </p:nvSpPr>
        <p:spPr>
          <a:xfrm>
            <a:off x="215153" y="2018803"/>
            <a:ext cx="9318314" cy="4495799"/>
          </a:xfrm>
        </p:spPr>
        <p:txBody>
          <a:bodyPr>
            <a:noAutofit/>
          </a:bodyPr>
          <a:lstStyle/>
          <a:p>
            <a:pPr marL="0" indent="0">
              <a:spcAft>
                <a:spcPts val="600"/>
              </a:spcAft>
              <a:buNone/>
            </a:pPr>
            <a:r>
              <a:rPr lang="en-US" sz="3600" b="1" u="sng" dirty="0">
                <a:latin typeface="Arial" panose="020B0604020202020204" pitchFamily="34" charset="0"/>
                <a:cs typeface="Arial" panose="020B0604020202020204" pitchFamily="34" charset="0"/>
              </a:rPr>
              <a:t>Materials</a:t>
            </a:r>
            <a:r>
              <a:rPr lang="en-US" sz="3600" b="1" dirty="0">
                <a:latin typeface="Arial" panose="020B0604020202020204" pitchFamily="34" charset="0"/>
                <a:cs typeface="Arial" panose="020B0604020202020204" pitchFamily="34" charset="0"/>
              </a:rPr>
              <a:t>:</a:t>
            </a:r>
          </a:p>
          <a:p>
            <a:pPr>
              <a:lnSpc>
                <a:spcPct val="100000"/>
              </a:lnSpc>
              <a:spcBef>
                <a:spcPts val="0"/>
              </a:spcBef>
            </a:pPr>
            <a:r>
              <a:rPr lang="en-US" sz="2800" dirty="0">
                <a:latin typeface="Arial" panose="020B0604020202020204" pitchFamily="34" charset="0"/>
                <a:cs typeface="Arial" panose="020B0604020202020204" pitchFamily="34" charset="0"/>
              </a:rPr>
              <a:t>Rainbow glasses</a:t>
            </a:r>
          </a:p>
          <a:p>
            <a:pPr>
              <a:lnSpc>
                <a:spcPct val="100000"/>
              </a:lnSpc>
              <a:spcBef>
                <a:spcPts val="0"/>
              </a:spcBef>
            </a:pPr>
            <a:r>
              <a:rPr lang="en-US" sz="2800" dirty="0">
                <a:latin typeface="Arial" panose="020B0604020202020204" pitchFamily="34" charset="0"/>
                <a:cs typeface="Arial" panose="020B0604020202020204" pitchFamily="34" charset="0"/>
              </a:rPr>
              <a:t>Light box (Only teacher will handle power box/tubes)</a:t>
            </a:r>
          </a:p>
          <a:p>
            <a:pPr>
              <a:lnSpc>
                <a:spcPct val="100000"/>
              </a:lnSpc>
              <a:spcBef>
                <a:spcPts val="0"/>
              </a:spcBef>
            </a:pPr>
            <a:r>
              <a:rPr lang="en-US" sz="2800" dirty="0">
                <a:latin typeface="Arial" panose="020B0604020202020204" pitchFamily="34" charset="0"/>
                <a:cs typeface="Arial" panose="020B0604020202020204" pitchFamily="34" charset="0"/>
              </a:rPr>
              <a:t>3 glass tubes containing different elements</a:t>
            </a:r>
          </a:p>
          <a:p>
            <a:pPr marL="0" indent="0">
              <a:spcAft>
                <a:spcPts val="600"/>
              </a:spcAft>
              <a:buNone/>
            </a:pPr>
            <a:r>
              <a:rPr lang="en-US" sz="2800" b="1" u="sng" dirty="0">
                <a:latin typeface="Arial" panose="020B0604020202020204" pitchFamily="34" charset="0"/>
                <a:cs typeface="Arial" panose="020B0604020202020204" pitchFamily="34" charset="0"/>
              </a:rPr>
              <a:t>NOTE</a:t>
            </a:r>
            <a:r>
              <a:rPr lang="en-US" sz="2800" dirty="0">
                <a:latin typeface="Arial" panose="020B0604020202020204" pitchFamily="34" charset="0"/>
                <a:cs typeface="Arial" panose="020B0604020202020204" pitchFamily="34" charset="0"/>
              </a:rPr>
              <a:t>:  A glass tube will be placed into the light box.  When the power is turned on, the electrons in the gas are excited, move to higher energy levels, and then return to the original energy level.  During the transition, visible light is emitted which corresponds to the energy change.</a:t>
            </a:r>
          </a:p>
          <a:p>
            <a:pPr marL="0" indent="0">
              <a:spcBef>
                <a:spcPts val="0"/>
              </a:spcBef>
              <a:buNone/>
            </a:pPr>
            <a:r>
              <a:rPr lang="en-US" sz="2800" b="1" dirty="0">
                <a:solidFill>
                  <a:srgbClr val="FFFF00"/>
                </a:solidFill>
                <a:latin typeface="Arial" panose="020B0604020202020204" pitchFamily="34" charset="0"/>
                <a:cs typeface="Arial" panose="020B0604020202020204" pitchFamily="34" charset="0"/>
              </a:rPr>
              <a:t>These transitions show up as emission spectra</a:t>
            </a:r>
            <a:r>
              <a:rPr lang="en-US" sz="2800" dirty="0">
                <a:solidFill>
                  <a:srgbClr val="FFFF00"/>
                </a:solidFill>
                <a:latin typeface="Arial" panose="020B0604020202020204" pitchFamily="34" charset="0"/>
                <a:cs typeface="Arial" panose="020B0604020202020204" pitchFamily="34" charset="0"/>
              </a:rPr>
              <a:t>.</a:t>
            </a:r>
          </a:p>
          <a:p>
            <a:pPr lvl="2"/>
            <a:endParaRPr lang="en-US" sz="3200" b="1" dirty="0"/>
          </a:p>
        </p:txBody>
      </p:sp>
      <p:pic>
        <p:nvPicPr>
          <p:cNvPr id="4" name="Picture 3" descr="A picture containing wall, indoor, floor&#10;&#10;Description generated with very high confidence">
            <a:extLst>
              <a:ext uri="{FF2B5EF4-FFF2-40B4-BE49-F238E27FC236}">
                <a16:creationId xmlns:a16="http://schemas.microsoft.com/office/drawing/2014/main" xmlns="" id="{DE5AF4A8-CAF6-FB4B-A4B4-74DAA1596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9254844" y="2995359"/>
            <a:ext cx="3477310" cy="2148240"/>
          </a:xfrm>
          <a:prstGeom prst="rect">
            <a:avLst/>
          </a:prstGeom>
        </p:spPr>
      </p:pic>
    </p:spTree>
    <p:extLst>
      <p:ext uri="{BB962C8B-B14F-4D97-AF65-F5344CB8AC3E}">
        <p14:creationId xmlns:p14="http://schemas.microsoft.com/office/powerpoint/2010/main" val="303743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30" name="Rectangle 14">
            <a:extLst>
              <a:ext uri="{FF2B5EF4-FFF2-40B4-BE49-F238E27FC236}">
                <a16:creationId xmlns:a16="http://schemas.microsoft.com/office/drawing/2014/main" xmlns="" id="{F4979F40-3A44-4CCB-9EB7-F8318BCE576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xmlns="" id="{15291D39-6B03-4BB5-BFC6-CBF11E90BFD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sp>
        <p:nvSpPr>
          <p:cNvPr id="31" name="Rectangle 18">
            <a:extLst>
              <a:ext uri="{FF2B5EF4-FFF2-40B4-BE49-F238E27FC236}">
                <a16:creationId xmlns:a16="http://schemas.microsoft.com/office/drawing/2014/main" xmlns="" id="{AFD071FA-0514-4371-9568-86216A1F46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39056"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0">
            <a:extLst>
              <a:ext uri="{FF2B5EF4-FFF2-40B4-BE49-F238E27FC236}">
                <a16:creationId xmlns:a16="http://schemas.microsoft.com/office/drawing/2014/main" xmlns="" id="{5211DDA4-E7B5-4325-A844-B7F59B084B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2" y="609600"/>
            <a:ext cx="4959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3" name="Picture 22">
            <a:extLst>
              <a:ext uri="{FF2B5EF4-FFF2-40B4-BE49-F238E27FC236}">
                <a16:creationId xmlns:a16="http://schemas.microsoft.com/office/drawing/2014/main" xmlns="" id="{0D58E222-6309-4F79-AC20-9D3C69CD9B1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5">
            <a:extLst>
              <a:ext uri="{28A0092B-C50C-407E-A947-70E740481C1C}">
                <a14:useLocalDpi xmlns:a14="http://schemas.microsoft.com/office/drawing/2010/main" val="0"/>
              </a:ext>
            </a:extLst>
          </a:blip>
          <a:stretch>
            <a:fillRect/>
          </a:stretch>
        </p:blipFill>
        <p:spPr>
          <a:xfrm>
            <a:off x="2" y="1970241"/>
            <a:ext cx="4956048" cy="199787"/>
          </a:xfrm>
          <a:prstGeom prst="rect">
            <a:avLst/>
          </a:prstGeom>
        </p:spPr>
      </p:pic>
      <p:pic>
        <p:nvPicPr>
          <p:cNvPr id="3" name="Picture 2">
            <a:extLst>
              <a:ext uri="{FF2B5EF4-FFF2-40B4-BE49-F238E27FC236}">
                <a16:creationId xmlns:a16="http://schemas.microsoft.com/office/drawing/2014/main" xmlns="" id="{095D1AEC-F71C-4F2A-A404-B32C16148A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8057" y="196149"/>
            <a:ext cx="6502285" cy="6661851"/>
          </a:xfrm>
          <a:prstGeom prst="rect">
            <a:avLst/>
          </a:prstGeom>
          <a:ln>
            <a:noFill/>
          </a:ln>
          <a:effectLst>
            <a:outerShdw blurRad="76200" dist="63500" dir="5040000" algn="tl" rotWithShape="0">
              <a:srgbClr val="000000">
                <a:alpha val="41000"/>
              </a:srgbClr>
            </a:outerShdw>
          </a:effectLst>
        </p:spPr>
      </p:pic>
      <p:sp>
        <p:nvSpPr>
          <p:cNvPr id="2" name="Title 1">
            <a:extLst>
              <a:ext uri="{FF2B5EF4-FFF2-40B4-BE49-F238E27FC236}">
                <a16:creationId xmlns:a16="http://schemas.microsoft.com/office/drawing/2014/main" xmlns="" id="{2B01E797-B98F-4891-8058-FEF40B2C78E2}"/>
              </a:ext>
            </a:extLst>
          </p:cNvPr>
          <p:cNvSpPr>
            <a:spLocks noGrp="1"/>
          </p:cNvSpPr>
          <p:nvPr>
            <p:ph type="title"/>
          </p:nvPr>
        </p:nvSpPr>
        <p:spPr>
          <a:xfrm>
            <a:off x="146507" y="753228"/>
            <a:ext cx="4669938" cy="1080938"/>
          </a:xfrm>
        </p:spPr>
        <p:txBody>
          <a:bodyPr>
            <a:noAutofit/>
          </a:bodyPr>
          <a:lstStyle/>
          <a:p>
            <a:pPr algn="ctr"/>
            <a:r>
              <a:rPr lang="en-US" sz="2800" b="1" dirty="0">
                <a:latin typeface="Arial" panose="020B0604020202020204" pitchFamily="34" charset="0"/>
                <a:cs typeface="Arial" panose="020B0604020202020204" pitchFamily="34" charset="0"/>
              </a:rPr>
              <a:t>Experiment #5: Emissions Spectra</a:t>
            </a:r>
          </a:p>
        </p:txBody>
      </p:sp>
      <p:sp>
        <p:nvSpPr>
          <p:cNvPr id="10" name="Content Placeholder 9"/>
          <p:cNvSpPr>
            <a:spLocks noGrp="1"/>
          </p:cNvSpPr>
          <p:nvPr>
            <p:ph idx="1"/>
          </p:nvPr>
        </p:nvSpPr>
        <p:spPr>
          <a:xfrm>
            <a:off x="41177" y="1953116"/>
            <a:ext cx="4669938" cy="4645031"/>
          </a:xfrm>
        </p:spPr>
        <p:txBody>
          <a:bodyPr>
            <a:noAutofit/>
          </a:bodyPr>
          <a:lstStyle/>
          <a:p>
            <a:pPr marL="0" indent="0">
              <a:spcAft>
                <a:spcPts val="1200"/>
              </a:spcAft>
              <a:buNone/>
            </a:pPr>
            <a:r>
              <a:rPr lang="en-US" sz="2800" b="1" u="sng" dirty="0">
                <a:latin typeface="Arial" panose="020B0604020202020204" pitchFamily="34" charset="0"/>
                <a:cs typeface="Arial" panose="020B0604020202020204" pitchFamily="34" charset="0"/>
              </a:rPr>
              <a:t>Methodology</a:t>
            </a:r>
            <a:r>
              <a:rPr lang="en-US" sz="2800" b="1" dirty="0">
                <a:latin typeface="Arial" panose="020B0604020202020204" pitchFamily="34" charset="0"/>
                <a:cs typeface="Arial" panose="020B0604020202020204" pitchFamily="34" charset="0"/>
              </a:rPr>
              <a:t>:</a:t>
            </a:r>
          </a:p>
          <a:p>
            <a:pPr marL="514350" indent="-514350">
              <a:spcBef>
                <a:spcPts val="0"/>
              </a:spcBef>
              <a:buFont typeface="+mj-lt"/>
              <a:buAutoNum type="arabicPeriod"/>
            </a:pPr>
            <a:r>
              <a:rPr lang="en-US" sz="2000" dirty="0">
                <a:latin typeface="Arial" panose="020B0604020202020204" pitchFamily="34" charset="0"/>
                <a:cs typeface="Arial" panose="020B0604020202020204" pitchFamily="34" charset="0"/>
              </a:rPr>
              <a:t>Your teacher will hold up a light box containing an element in a tube </a:t>
            </a:r>
          </a:p>
          <a:p>
            <a:pPr marL="514350" indent="-514350">
              <a:buFont typeface="+mj-lt"/>
              <a:buAutoNum type="arabicPeriod"/>
            </a:pPr>
            <a:r>
              <a:rPr lang="en-US" sz="2000" dirty="0">
                <a:latin typeface="Arial" panose="020B0604020202020204" pitchFamily="34" charset="0"/>
                <a:cs typeface="Arial" panose="020B0604020202020204" pitchFamily="34" charset="0"/>
              </a:rPr>
              <a:t>View the tube with your rainbow glasses (</a:t>
            </a:r>
            <a:r>
              <a:rPr lang="en-US" sz="2000" b="1" dirty="0">
                <a:latin typeface="Arial" panose="020B0604020202020204" pitchFamily="34" charset="0"/>
                <a:cs typeface="Arial" panose="020B0604020202020204" pitchFamily="34" charset="0"/>
              </a:rPr>
              <a:t>room lights OFF</a:t>
            </a:r>
            <a:r>
              <a:rPr lang="en-US" sz="2000" dirty="0">
                <a:latin typeface="Arial" panose="020B0604020202020204" pitchFamily="34" charset="0"/>
                <a:cs typeface="Arial" panose="020B0604020202020204" pitchFamily="34" charset="0"/>
              </a:rPr>
              <a:t>)</a:t>
            </a:r>
          </a:p>
          <a:p>
            <a:pPr marL="514350" indent="-514350">
              <a:buFont typeface="+mj-lt"/>
              <a:buAutoNum type="arabicPeriod"/>
            </a:pPr>
            <a:r>
              <a:rPr lang="en-US" sz="2000" dirty="0">
                <a:latin typeface="Arial" panose="020B0604020202020204" pitchFamily="34" charset="0"/>
                <a:cs typeface="Arial" panose="020B0604020202020204" pitchFamily="34" charset="0"/>
              </a:rPr>
              <a:t>Review the Spectrum Chart at your station and choose the element that matches emission spectrum</a:t>
            </a:r>
          </a:p>
          <a:p>
            <a:pPr marL="514350" indent="-514350">
              <a:buFont typeface="+mj-lt"/>
              <a:buAutoNum type="arabicPeriod"/>
            </a:pPr>
            <a:r>
              <a:rPr lang="en-US" sz="2000" dirty="0">
                <a:latin typeface="Arial" panose="020B0604020202020204" pitchFamily="34" charset="0"/>
                <a:cs typeface="Arial" panose="020B0604020202020204" pitchFamily="34" charset="0"/>
              </a:rPr>
              <a:t>Repeat steps 1-3 for the two additional tubes/elements</a:t>
            </a:r>
          </a:p>
          <a:p>
            <a:pPr marL="514350" indent="-514350">
              <a:buFont typeface="+mj-lt"/>
              <a:buAutoNum type="arabicPeriod"/>
            </a:pPr>
            <a:r>
              <a:rPr lang="en-US" sz="2000" dirty="0">
                <a:latin typeface="Arial" panose="020B0604020202020204" pitchFamily="34" charset="0"/>
                <a:cs typeface="Arial" panose="020B0604020202020204" pitchFamily="34" charset="0"/>
              </a:rPr>
              <a:t>Record information in Lab Sheets</a:t>
            </a:r>
          </a:p>
          <a:p>
            <a:pPr marL="0" indent="0">
              <a:buNone/>
            </a:pPr>
            <a:endParaRPr lang="en-US" sz="2800" dirty="0"/>
          </a:p>
        </p:txBody>
      </p:sp>
      <p:sp>
        <p:nvSpPr>
          <p:cNvPr id="4" name="TextBox 3">
            <a:extLst>
              <a:ext uri="{FF2B5EF4-FFF2-40B4-BE49-F238E27FC236}">
                <a16:creationId xmlns:a16="http://schemas.microsoft.com/office/drawing/2014/main" xmlns="" id="{DA49056B-2B97-3C49-B7EF-7B544B8832A0}"/>
              </a:ext>
            </a:extLst>
          </p:cNvPr>
          <p:cNvSpPr txBox="1"/>
          <p:nvPr/>
        </p:nvSpPr>
        <p:spPr>
          <a:xfrm>
            <a:off x="5030545" y="524797"/>
            <a:ext cx="1141599" cy="338554"/>
          </a:xfrm>
          <a:prstGeom prst="rect">
            <a:avLst/>
          </a:prstGeom>
          <a:solidFill>
            <a:schemeClr val="tx1"/>
          </a:solidFill>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Hydrogen</a:t>
            </a:r>
          </a:p>
        </p:txBody>
      </p:sp>
      <p:sp>
        <p:nvSpPr>
          <p:cNvPr id="11" name="TextBox 10">
            <a:extLst>
              <a:ext uri="{FF2B5EF4-FFF2-40B4-BE49-F238E27FC236}">
                <a16:creationId xmlns:a16="http://schemas.microsoft.com/office/drawing/2014/main" xmlns="" id="{8E411551-81F2-CF4E-AD0E-771691EBC717}"/>
              </a:ext>
            </a:extLst>
          </p:cNvPr>
          <p:cNvSpPr txBox="1"/>
          <p:nvPr/>
        </p:nvSpPr>
        <p:spPr>
          <a:xfrm>
            <a:off x="5086618" y="1585035"/>
            <a:ext cx="869149" cy="338554"/>
          </a:xfrm>
          <a:prstGeom prst="rect">
            <a:avLst/>
          </a:prstGeom>
          <a:solidFill>
            <a:schemeClr val="tx1"/>
          </a:solidFill>
        </p:spPr>
        <p:txBody>
          <a:bodyPr wrap="none" rtlCol="0">
            <a:spAutoFit/>
          </a:bodyPr>
          <a:lstStyle/>
          <a:p>
            <a:r>
              <a:rPr lang="en-US" sz="1600" b="1" dirty="0">
                <a:solidFill>
                  <a:schemeClr val="bg1"/>
                </a:solidFill>
                <a:latin typeface="Arial" panose="020B0604020202020204" pitchFamily="34" charset="0"/>
                <a:cs typeface="Arial" panose="020B0604020202020204" pitchFamily="34" charset="0"/>
              </a:rPr>
              <a:t>Helium</a:t>
            </a:r>
          </a:p>
        </p:txBody>
      </p:sp>
      <p:sp>
        <p:nvSpPr>
          <p:cNvPr id="12" name="TextBox 11">
            <a:extLst>
              <a:ext uri="{FF2B5EF4-FFF2-40B4-BE49-F238E27FC236}">
                <a16:creationId xmlns:a16="http://schemas.microsoft.com/office/drawing/2014/main" xmlns="" id="{D42BD347-E273-2542-894D-2C9A038E19A8}"/>
              </a:ext>
            </a:extLst>
          </p:cNvPr>
          <p:cNvSpPr txBox="1"/>
          <p:nvPr/>
        </p:nvSpPr>
        <p:spPr>
          <a:xfrm>
            <a:off x="5121083" y="2726232"/>
            <a:ext cx="696024" cy="338554"/>
          </a:xfrm>
          <a:prstGeom prst="rect">
            <a:avLst/>
          </a:prstGeom>
          <a:solidFill>
            <a:schemeClr val="tx1"/>
          </a:solidFill>
        </p:spPr>
        <p:txBody>
          <a:bodyPr wrap="none" rtlCol="0">
            <a:spAutoFit/>
          </a:bodyPr>
          <a:lstStyle/>
          <a:p>
            <a:r>
              <a:rPr lang="en-US" sz="1600" b="1" dirty="0">
                <a:solidFill>
                  <a:schemeClr val="bg1"/>
                </a:solidFill>
                <a:latin typeface="Arial" panose="020B0604020202020204" pitchFamily="34" charset="0"/>
                <a:cs typeface="Arial" panose="020B0604020202020204" pitchFamily="34" charset="0"/>
              </a:rPr>
              <a:t>Neon</a:t>
            </a:r>
          </a:p>
        </p:txBody>
      </p:sp>
      <p:sp>
        <p:nvSpPr>
          <p:cNvPr id="13" name="TextBox 12">
            <a:extLst>
              <a:ext uri="{FF2B5EF4-FFF2-40B4-BE49-F238E27FC236}">
                <a16:creationId xmlns:a16="http://schemas.microsoft.com/office/drawing/2014/main" xmlns="" id="{6C827C7C-838C-C346-9D04-8EC32BBEA48A}"/>
              </a:ext>
            </a:extLst>
          </p:cNvPr>
          <p:cNvSpPr txBox="1"/>
          <p:nvPr/>
        </p:nvSpPr>
        <p:spPr>
          <a:xfrm>
            <a:off x="5121083" y="3774919"/>
            <a:ext cx="936475" cy="338554"/>
          </a:xfrm>
          <a:prstGeom prst="rect">
            <a:avLst/>
          </a:prstGeom>
          <a:solidFill>
            <a:schemeClr val="tx1"/>
          </a:solidFill>
        </p:spPr>
        <p:txBody>
          <a:bodyPr wrap="none" rtlCol="0">
            <a:spAutoFit/>
          </a:bodyPr>
          <a:lstStyle/>
          <a:p>
            <a:r>
              <a:rPr lang="en-US" sz="1600" b="1" dirty="0">
                <a:solidFill>
                  <a:schemeClr val="bg1"/>
                </a:solidFill>
                <a:latin typeface="Arial" panose="020B0604020202020204" pitchFamily="34" charset="0"/>
                <a:cs typeface="Arial" panose="020B0604020202020204" pitchFamily="34" charset="0"/>
              </a:rPr>
              <a:t>Sodium</a:t>
            </a:r>
          </a:p>
        </p:txBody>
      </p:sp>
      <p:sp>
        <p:nvSpPr>
          <p:cNvPr id="14" name="TextBox 13">
            <a:extLst>
              <a:ext uri="{FF2B5EF4-FFF2-40B4-BE49-F238E27FC236}">
                <a16:creationId xmlns:a16="http://schemas.microsoft.com/office/drawing/2014/main" xmlns="" id="{98F4BE9C-1E59-1044-A5F8-2AB95B4C82D6}"/>
              </a:ext>
            </a:extLst>
          </p:cNvPr>
          <p:cNvSpPr txBox="1"/>
          <p:nvPr/>
        </p:nvSpPr>
        <p:spPr>
          <a:xfrm>
            <a:off x="5015289" y="4850041"/>
            <a:ext cx="1172112" cy="338554"/>
          </a:xfrm>
          <a:prstGeom prst="rect">
            <a:avLst/>
          </a:prstGeom>
          <a:solidFill>
            <a:schemeClr val="tx1"/>
          </a:solidFill>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Mercury</a:t>
            </a:r>
          </a:p>
        </p:txBody>
      </p:sp>
      <p:sp>
        <p:nvSpPr>
          <p:cNvPr id="15" name="TextBox 14">
            <a:extLst>
              <a:ext uri="{FF2B5EF4-FFF2-40B4-BE49-F238E27FC236}">
                <a16:creationId xmlns:a16="http://schemas.microsoft.com/office/drawing/2014/main" xmlns="" id="{C454E636-AD33-3149-8B79-C2CDC00F2184}"/>
              </a:ext>
            </a:extLst>
          </p:cNvPr>
          <p:cNvSpPr txBox="1"/>
          <p:nvPr/>
        </p:nvSpPr>
        <p:spPr>
          <a:xfrm>
            <a:off x="8348640" y="6508438"/>
            <a:ext cx="1471300" cy="369332"/>
          </a:xfrm>
          <a:prstGeom prst="rect">
            <a:avLst/>
          </a:prstGeom>
          <a:solidFill>
            <a:schemeClr val="tx1"/>
          </a:solid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Wavelength</a:t>
            </a:r>
          </a:p>
        </p:txBody>
      </p:sp>
      <p:sp>
        <p:nvSpPr>
          <p:cNvPr id="16" name="TextBox 15">
            <a:extLst>
              <a:ext uri="{FF2B5EF4-FFF2-40B4-BE49-F238E27FC236}">
                <a16:creationId xmlns:a16="http://schemas.microsoft.com/office/drawing/2014/main" xmlns="" id="{1773FA19-7D60-9445-88A6-C11F9A4A2AC2}"/>
              </a:ext>
            </a:extLst>
          </p:cNvPr>
          <p:cNvSpPr txBox="1"/>
          <p:nvPr/>
        </p:nvSpPr>
        <p:spPr>
          <a:xfrm rot="16200000">
            <a:off x="5420761" y="5944020"/>
            <a:ext cx="1128835" cy="369332"/>
          </a:xfrm>
          <a:prstGeom prst="rect">
            <a:avLst/>
          </a:prstGeom>
          <a:solidFill>
            <a:schemeClr val="tx1"/>
          </a:solid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Intensity</a:t>
            </a:r>
          </a:p>
        </p:txBody>
      </p:sp>
      <p:sp>
        <p:nvSpPr>
          <p:cNvPr id="18" name="Sun 17">
            <a:extLst>
              <a:ext uri="{FF2B5EF4-FFF2-40B4-BE49-F238E27FC236}">
                <a16:creationId xmlns:a16="http://schemas.microsoft.com/office/drawing/2014/main" xmlns="" id="{2E8158B4-8DFA-DE43-AD4C-732994A5A59B}"/>
              </a:ext>
            </a:extLst>
          </p:cNvPr>
          <p:cNvSpPr/>
          <p:nvPr/>
        </p:nvSpPr>
        <p:spPr>
          <a:xfrm>
            <a:off x="3844996" y="5190580"/>
            <a:ext cx="580589" cy="528602"/>
          </a:xfrm>
          <a:prstGeom prst="sun">
            <a:avLst/>
          </a:prstGeom>
          <a:solidFill>
            <a:srgbClr val="FBFF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un 18">
            <a:extLst>
              <a:ext uri="{FF2B5EF4-FFF2-40B4-BE49-F238E27FC236}">
                <a16:creationId xmlns:a16="http://schemas.microsoft.com/office/drawing/2014/main" xmlns="" id="{7AB576D0-F4B5-6443-AB47-05F4EC9355FC}"/>
              </a:ext>
            </a:extLst>
          </p:cNvPr>
          <p:cNvSpPr/>
          <p:nvPr/>
        </p:nvSpPr>
        <p:spPr>
          <a:xfrm>
            <a:off x="4299280" y="4490716"/>
            <a:ext cx="580589" cy="528602"/>
          </a:xfrm>
          <a:prstGeom prst="sun">
            <a:avLst/>
          </a:prstGeom>
          <a:solidFill>
            <a:srgbClr val="FBFF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un 19">
            <a:extLst>
              <a:ext uri="{FF2B5EF4-FFF2-40B4-BE49-F238E27FC236}">
                <a16:creationId xmlns:a16="http://schemas.microsoft.com/office/drawing/2014/main" xmlns="" id="{750DACEE-4712-3145-99AB-BD96EC5C0363}"/>
              </a:ext>
            </a:extLst>
          </p:cNvPr>
          <p:cNvSpPr/>
          <p:nvPr/>
        </p:nvSpPr>
        <p:spPr>
          <a:xfrm>
            <a:off x="3399521" y="6065098"/>
            <a:ext cx="580589" cy="528602"/>
          </a:xfrm>
          <a:prstGeom prst="sun">
            <a:avLst/>
          </a:prstGeom>
          <a:solidFill>
            <a:srgbClr val="FBFF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515712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3" end="3"/>
                                                </p:txEl>
                                              </p:spTgt>
                                            </p:tgtEl>
                                            <p:attrNameLst>
                                              <p:attrName>style.visibility</p:attrName>
                                            </p:attrNameLst>
                                          </p:cBhvr>
                                          <p:to>
                                            <p:strVal val="visible"/>
                                          </p:to>
                                        </p:set>
                                      </p:childTnLst>
                                    </p:cTn>
                                  </p:par>
                                  <p:par>
                                    <p:cTn id="39" presetID="2" presetClass="entr" presetSubtype="2" fill="hold" grpId="0" nodeType="withEffect" p14:presetBounceEnd="50000">
                                      <p:stCondLst>
                                        <p:cond delay="3500"/>
                                      </p:stCondLst>
                                      <p:childTnLst>
                                        <p:set>
                                          <p:cBhvr>
                                            <p:cTn id="40" dur="1" fill="hold">
                                              <p:stCondLst>
                                                <p:cond delay="0"/>
                                              </p:stCondLst>
                                            </p:cTn>
                                            <p:tgtEl>
                                              <p:spTgt spid="19"/>
                                            </p:tgtEl>
                                            <p:attrNameLst>
                                              <p:attrName>style.visibility</p:attrName>
                                            </p:attrNameLst>
                                          </p:cBhvr>
                                          <p:to>
                                            <p:strVal val="visible"/>
                                          </p:to>
                                        </p:set>
                                        <p:anim calcmode="lin" valueType="num" p14:bounceEnd="50000">
                                          <p:cBhvr additive="base">
                                            <p:cTn id="41" dur="1000" fill="hold"/>
                                            <p:tgtEl>
                                              <p:spTgt spid="19"/>
                                            </p:tgtEl>
                                            <p:attrNameLst>
                                              <p:attrName>ppt_x</p:attrName>
                                            </p:attrNameLst>
                                          </p:cBhvr>
                                          <p:tavLst>
                                            <p:tav tm="0">
                                              <p:val>
                                                <p:strVal val="1+#ppt_w/2"/>
                                              </p:val>
                                            </p:tav>
                                            <p:tav tm="100000">
                                              <p:val>
                                                <p:strVal val="#ppt_x"/>
                                              </p:val>
                                            </p:tav>
                                          </p:tavLst>
                                        </p:anim>
                                        <p:anim calcmode="lin" valueType="num" p14:bounceEnd="50000">
                                          <p:cBhvr additive="base">
                                            <p:cTn id="42" dur="1000" fill="hold"/>
                                            <p:tgtEl>
                                              <p:spTgt spid="1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laser.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xEl>
                                                  <p:pRg st="4" end="4"/>
                                                </p:txEl>
                                              </p:spTgt>
                                            </p:tgtEl>
                                            <p:attrNameLst>
                                              <p:attrName>style.visibility</p:attrName>
                                            </p:attrNameLst>
                                          </p:cBhvr>
                                          <p:to>
                                            <p:strVal val="visible"/>
                                          </p:to>
                                        </p:set>
                                      </p:childTnLst>
                                    </p:cTn>
                                  </p:par>
                                  <p:par>
                                    <p:cTn id="47" presetID="2" presetClass="entr" presetSubtype="2" fill="hold" grpId="0" nodeType="withEffect" p14:presetBounceEnd="50000">
                                      <p:stCondLst>
                                        <p:cond delay="3000"/>
                                      </p:stCondLst>
                                      <p:childTnLst>
                                        <p:set>
                                          <p:cBhvr>
                                            <p:cTn id="48" dur="1" fill="hold">
                                              <p:stCondLst>
                                                <p:cond delay="0"/>
                                              </p:stCondLst>
                                            </p:cTn>
                                            <p:tgtEl>
                                              <p:spTgt spid="18"/>
                                            </p:tgtEl>
                                            <p:attrNameLst>
                                              <p:attrName>style.visibility</p:attrName>
                                            </p:attrNameLst>
                                          </p:cBhvr>
                                          <p:to>
                                            <p:strVal val="visible"/>
                                          </p:to>
                                        </p:set>
                                        <p:anim calcmode="lin" valueType="num" p14:bounceEnd="50000">
                                          <p:cBhvr additive="base">
                                            <p:cTn id="49" dur="1000" fill="hold"/>
                                            <p:tgtEl>
                                              <p:spTgt spid="18"/>
                                            </p:tgtEl>
                                            <p:attrNameLst>
                                              <p:attrName>ppt_x</p:attrName>
                                            </p:attrNameLst>
                                          </p:cBhvr>
                                          <p:tavLst>
                                            <p:tav tm="0">
                                              <p:val>
                                                <p:strVal val="1+#ppt_w/2"/>
                                              </p:val>
                                            </p:tav>
                                            <p:tav tm="100000">
                                              <p:val>
                                                <p:strVal val="#ppt_x"/>
                                              </p:val>
                                            </p:tav>
                                          </p:tavLst>
                                        </p:anim>
                                        <p:anim calcmode="lin" valueType="num" p14:bounceEnd="50000">
                                          <p:cBhvr additive="base">
                                            <p:cTn id="50" dur="1000" fill="hold"/>
                                            <p:tgtEl>
                                              <p:spTgt spid="1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laser.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
                                                <p:txEl>
                                                  <p:pRg st="5" end="5"/>
                                                </p:txEl>
                                              </p:spTgt>
                                            </p:tgtEl>
                                            <p:attrNameLst>
                                              <p:attrName>style.visibility</p:attrName>
                                            </p:attrNameLst>
                                          </p:cBhvr>
                                          <p:to>
                                            <p:strVal val="visible"/>
                                          </p:to>
                                        </p:set>
                                      </p:childTnLst>
                                    </p:cTn>
                                  </p:par>
                                  <p:par>
                                    <p:cTn id="55" presetID="2" presetClass="entr" presetSubtype="2" fill="hold" grpId="0" nodeType="withEffect" p14:presetBounceEnd="50000">
                                      <p:stCondLst>
                                        <p:cond delay="3000"/>
                                      </p:stCondLst>
                                      <p:childTnLst>
                                        <p:set>
                                          <p:cBhvr>
                                            <p:cTn id="56" dur="1" fill="hold">
                                              <p:stCondLst>
                                                <p:cond delay="0"/>
                                              </p:stCondLst>
                                            </p:cTn>
                                            <p:tgtEl>
                                              <p:spTgt spid="20"/>
                                            </p:tgtEl>
                                            <p:attrNameLst>
                                              <p:attrName>style.visibility</p:attrName>
                                            </p:attrNameLst>
                                          </p:cBhvr>
                                          <p:to>
                                            <p:strVal val="visible"/>
                                          </p:to>
                                        </p:set>
                                        <p:anim calcmode="lin" valueType="num" p14:bounceEnd="50000">
                                          <p:cBhvr additive="base">
                                            <p:cTn id="57" dur="1000" fill="hold"/>
                                            <p:tgtEl>
                                              <p:spTgt spid="20"/>
                                            </p:tgtEl>
                                            <p:attrNameLst>
                                              <p:attrName>ppt_x</p:attrName>
                                            </p:attrNameLst>
                                          </p:cBhvr>
                                          <p:tavLst>
                                            <p:tav tm="0">
                                              <p:val>
                                                <p:strVal val="1+#ppt_w/2"/>
                                              </p:val>
                                            </p:tav>
                                            <p:tav tm="100000">
                                              <p:val>
                                                <p:strVal val="#ppt_x"/>
                                              </p:val>
                                            </p:tav>
                                          </p:tavLst>
                                        </p:anim>
                                        <p:anim calcmode="lin" valueType="num" p14:bounceEnd="50000">
                                          <p:cBhvr additive="base">
                                            <p:cTn id="58" dur="1000" fill="hold"/>
                                            <p:tgtEl>
                                              <p:spTgt spid="2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11" grpId="0" animBg="1"/>
          <p:bldP spid="18" grpId="0" animBg="1"/>
          <p:bldP spid="19" grpId="0" animBg="1"/>
          <p:bldP spid="2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3" end="3"/>
                                                </p:txEl>
                                              </p:spTgt>
                                            </p:tgtEl>
                                            <p:attrNameLst>
                                              <p:attrName>style.visibility</p:attrName>
                                            </p:attrNameLst>
                                          </p:cBhvr>
                                          <p:to>
                                            <p:strVal val="visible"/>
                                          </p:to>
                                        </p:set>
                                      </p:childTnLst>
                                    </p:cTn>
                                  </p:par>
                                  <p:par>
                                    <p:cTn id="39" presetID="2" presetClass="entr" presetSubtype="2" fill="hold" grpId="0" nodeType="withEffect">
                                      <p:stCondLst>
                                        <p:cond delay="350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1000" fill="hold"/>
                                            <p:tgtEl>
                                              <p:spTgt spid="19"/>
                                            </p:tgtEl>
                                            <p:attrNameLst>
                                              <p:attrName>ppt_x</p:attrName>
                                            </p:attrNameLst>
                                          </p:cBhvr>
                                          <p:tavLst>
                                            <p:tav tm="0">
                                              <p:val>
                                                <p:strVal val="1+#ppt_w/2"/>
                                              </p:val>
                                            </p:tav>
                                            <p:tav tm="100000">
                                              <p:val>
                                                <p:strVal val="#ppt_x"/>
                                              </p:val>
                                            </p:tav>
                                          </p:tavLst>
                                        </p:anim>
                                        <p:anim calcmode="lin" valueType="num">
                                          <p:cBhvr additive="base">
                                            <p:cTn id="42" dur="1000" fill="hold"/>
                                            <p:tgtEl>
                                              <p:spTgt spid="1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7" name="laser.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xEl>
                                                  <p:pRg st="4" end="4"/>
                                                </p:txEl>
                                              </p:spTgt>
                                            </p:tgtEl>
                                            <p:attrNameLst>
                                              <p:attrName>style.visibility</p:attrName>
                                            </p:attrNameLst>
                                          </p:cBhvr>
                                          <p:to>
                                            <p:strVal val="visible"/>
                                          </p:to>
                                        </p:set>
                                      </p:childTnLst>
                                    </p:cTn>
                                  </p:par>
                                  <p:par>
                                    <p:cTn id="47" presetID="2" presetClass="entr" presetSubtype="2" fill="hold" grpId="0" nodeType="withEffect">
                                      <p:stCondLst>
                                        <p:cond delay="300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1000" fill="hold"/>
                                            <p:tgtEl>
                                              <p:spTgt spid="18"/>
                                            </p:tgtEl>
                                            <p:attrNameLst>
                                              <p:attrName>ppt_x</p:attrName>
                                            </p:attrNameLst>
                                          </p:cBhvr>
                                          <p:tavLst>
                                            <p:tav tm="0">
                                              <p:val>
                                                <p:strVal val="1+#ppt_w/2"/>
                                              </p:val>
                                            </p:tav>
                                            <p:tav tm="100000">
                                              <p:val>
                                                <p:strVal val="#ppt_x"/>
                                              </p:val>
                                            </p:tav>
                                          </p:tavLst>
                                        </p:anim>
                                        <p:anim calcmode="lin" valueType="num">
                                          <p:cBhvr additive="base">
                                            <p:cTn id="50" dur="1000" fill="hold"/>
                                            <p:tgtEl>
                                              <p:spTgt spid="1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7" name="laser.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
                                                <p:txEl>
                                                  <p:pRg st="5" end="5"/>
                                                </p:txEl>
                                              </p:spTgt>
                                            </p:tgtEl>
                                            <p:attrNameLst>
                                              <p:attrName>style.visibility</p:attrName>
                                            </p:attrNameLst>
                                          </p:cBhvr>
                                          <p:to>
                                            <p:strVal val="visible"/>
                                          </p:to>
                                        </p:set>
                                      </p:childTnLst>
                                    </p:cTn>
                                  </p:par>
                                  <p:par>
                                    <p:cTn id="55" presetID="2" presetClass="entr" presetSubtype="2" fill="hold" grpId="0" nodeType="withEffect">
                                      <p:stCondLst>
                                        <p:cond delay="300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1000" fill="hold"/>
                                            <p:tgtEl>
                                              <p:spTgt spid="20"/>
                                            </p:tgtEl>
                                            <p:attrNameLst>
                                              <p:attrName>ppt_x</p:attrName>
                                            </p:attrNameLst>
                                          </p:cBhvr>
                                          <p:tavLst>
                                            <p:tav tm="0">
                                              <p:val>
                                                <p:strVal val="1+#ppt_w/2"/>
                                              </p:val>
                                            </p:tav>
                                            <p:tav tm="100000">
                                              <p:val>
                                                <p:strVal val="#ppt_x"/>
                                              </p:val>
                                            </p:tav>
                                          </p:tavLst>
                                        </p:anim>
                                        <p:anim calcmode="lin" valueType="num">
                                          <p:cBhvr additive="base">
                                            <p:cTn id="58" dur="1000" fill="hold"/>
                                            <p:tgtEl>
                                              <p:spTgt spid="2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7"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11" grpId="0" animBg="1"/>
          <p:bldP spid="18" grpId="0" animBg="1"/>
          <p:bldP spid="19" grpId="0" animBg="1"/>
          <p:bldP spid="20" grpId="0" animBg="1"/>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352312-4650-884C-A75B-AEA5084F9813}"/>
              </a:ext>
            </a:extLst>
          </p:cNvPr>
          <p:cNvSpPr>
            <a:spLocks noGrp="1"/>
          </p:cNvSpPr>
          <p:nvPr>
            <p:ph type="title"/>
          </p:nvPr>
        </p:nvSpPr>
        <p:spPr/>
        <p:txBody>
          <a:bodyPr>
            <a:normAutofit/>
          </a:bodyPr>
          <a:lstStyle/>
          <a:p>
            <a:r>
              <a:rPr lang="en-US" sz="4800" b="1" dirty="0">
                <a:latin typeface="Arial" panose="020B0604020202020204" pitchFamily="34" charset="0"/>
                <a:cs typeface="Arial" panose="020B0604020202020204" pitchFamily="34" charset="0"/>
              </a:rPr>
              <a:t>Collect all Module Materials</a:t>
            </a:r>
          </a:p>
        </p:txBody>
      </p:sp>
      <p:sp>
        <p:nvSpPr>
          <p:cNvPr id="3" name="Content Placeholder 2">
            <a:extLst>
              <a:ext uri="{FF2B5EF4-FFF2-40B4-BE49-F238E27FC236}">
                <a16:creationId xmlns:a16="http://schemas.microsoft.com/office/drawing/2014/main" xmlns="" id="{66EB8D69-0DC1-5747-994A-4AFEB922D593}"/>
              </a:ext>
            </a:extLst>
          </p:cNvPr>
          <p:cNvSpPr>
            <a:spLocks noGrp="1"/>
          </p:cNvSpPr>
          <p:nvPr>
            <p:ph idx="1"/>
          </p:nvPr>
        </p:nvSpPr>
        <p:spPr/>
        <p:txBody>
          <a:bodyPr/>
          <a:lstStyle/>
          <a:p>
            <a:r>
              <a:rPr lang="en-US" b="1" dirty="0">
                <a:latin typeface="Arial" panose="020B0604020202020204" pitchFamily="34" charset="0"/>
                <a:cs typeface="Arial" panose="020B0604020202020204" pitchFamily="34" charset="0"/>
              </a:rPr>
              <a:t>Your teacher will now collect all the Glasses and Spectrum Charts</a:t>
            </a:r>
          </a:p>
          <a:p>
            <a:r>
              <a:rPr lang="en-US" b="1" dirty="0">
                <a:latin typeface="Arial" panose="020B0604020202020204" pitchFamily="34" charset="0"/>
                <a:cs typeface="Arial" panose="020B0604020202020204" pitchFamily="34" charset="0"/>
              </a:rPr>
              <a:t>If there are any other Light and Waves Module materials at your tables/desks, please give them to the teacher</a:t>
            </a:r>
          </a:p>
        </p:txBody>
      </p:sp>
    </p:spTree>
    <p:extLst>
      <p:ext uri="{BB962C8B-B14F-4D97-AF65-F5344CB8AC3E}">
        <p14:creationId xmlns:p14="http://schemas.microsoft.com/office/powerpoint/2010/main" val="305544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762209" y="3227980"/>
            <a:ext cx="10013545" cy="1767102"/>
          </a:xfrm>
        </p:spPr>
        <p:txBody>
          <a:bodyPr>
            <a:normAutofit/>
          </a:bodyPr>
          <a:lstStyle/>
          <a:p>
            <a:pPr marL="458776" indent="0" algn="ctr">
              <a:buNone/>
            </a:pPr>
            <a:r>
              <a:rPr lang="en-US" sz="4400" b="1" dirty="0">
                <a:latin typeface="Arial" panose="020B0604020202020204" pitchFamily="34" charset="0"/>
                <a:cs typeface="Arial" panose="020B0604020202020204" pitchFamily="34" charset="0"/>
              </a:rPr>
              <a:t>Thank you for participating in the</a:t>
            </a:r>
          </a:p>
        </p:txBody>
      </p:sp>
      <p:sp>
        <p:nvSpPr>
          <p:cNvPr id="4" name="TextBox 3"/>
          <p:cNvSpPr txBox="1"/>
          <p:nvPr/>
        </p:nvSpPr>
        <p:spPr>
          <a:xfrm>
            <a:off x="1937982" y="3969824"/>
            <a:ext cx="8202305"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dirty="0">
                <a:effectLst>
                  <a:glow rad="228600">
                    <a:schemeClr val="bg1">
                      <a:alpha val="40000"/>
                    </a:schemeClr>
                  </a:glow>
                </a:effectLst>
                <a:latin typeface="Arial" charset="0"/>
                <a:ea typeface="Arial" charset="0"/>
                <a:cs typeface="Arial" charset="0"/>
              </a:rPr>
              <a:t>CERT Educational Series</a:t>
            </a:r>
          </a:p>
          <a:p>
            <a:pPr marL="0" marR="0" lvl="0" indent="0" algn="ctr" defTabSz="914400" eaLnBrk="1" fontAlgn="auto" latinLnBrk="0" hangingPunct="1">
              <a:lnSpc>
                <a:spcPct val="100000"/>
              </a:lnSpc>
              <a:spcBef>
                <a:spcPts val="0"/>
              </a:spcBef>
              <a:spcAft>
                <a:spcPts val="0"/>
              </a:spcAft>
              <a:buClrTx/>
              <a:buSzTx/>
              <a:buFontTx/>
              <a:buNone/>
              <a:tabLst/>
              <a:defRPr/>
            </a:pPr>
            <a:r>
              <a:rPr lang="en-US" sz="3600" b="1" dirty="0">
                <a:effectLst>
                  <a:glow rad="228600">
                    <a:schemeClr val="bg1">
                      <a:alpha val="40000"/>
                    </a:schemeClr>
                  </a:glow>
                </a:effectLst>
                <a:latin typeface="Arial" charset="0"/>
                <a:ea typeface="Arial" charset="0"/>
                <a:cs typeface="Arial" charset="0"/>
              </a:rPr>
              <a:t>Light and Waves</a:t>
            </a:r>
          </a:p>
        </p:txBody>
      </p:sp>
    </p:spTree>
    <p:extLst>
      <p:ext uri="{BB962C8B-B14F-4D97-AF65-F5344CB8AC3E}">
        <p14:creationId xmlns:p14="http://schemas.microsoft.com/office/powerpoint/2010/main" val="1963018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D9B9C7-C823-4DD9-A386-5F1137ACA304}"/>
              </a:ext>
            </a:extLst>
          </p:cNvPr>
          <p:cNvSpPr>
            <a:spLocks noGrp="1"/>
          </p:cNvSpPr>
          <p:nvPr>
            <p:ph type="title"/>
          </p:nvPr>
        </p:nvSpPr>
        <p:spPr>
          <a:xfrm>
            <a:off x="357304" y="747643"/>
            <a:ext cx="9936878" cy="1080938"/>
          </a:xfrm>
        </p:spPr>
        <p:txBody>
          <a:bodyPr vert="horz" lIns="91440" tIns="45720" rIns="91440" bIns="45720" rtlCol="0" anchor="ctr">
            <a:normAutofit/>
          </a:bodyPr>
          <a:lstStyle/>
          <a:p>
            <a:r>
              <a:rPr lang="en-US" sz="5400" b="1" dirty="0">
                <a:latin typeface="Arial" charset="0"/>
                <a:cs typeface="Arial" charset="0"/>
              </a:rPr>
              <a:t>Characteristics of </a:t>
            </a:r>
            <a:r>
              <a:rPr lang="en-US" sz="5400" b="1" dirty="0">
                <a:solidFill>
                  <a:srgbClr val="FFFF00"/>
                </a:solidFill>
                <a:latin typeface="Arial" charset="0"/>
                <a:cs typeface="Arial" charset="0"/>
              </a:rPr>
              <a:t>Light</a:t>
            </a:r>
            <a:endParaRPr lang="en-US" sz="5400" b="1" dirty="0">
              <a:latin typeface="Arial" charset="0"/>
              <a:cs typeface="Arial" charset="0"/>
            </a:endParaRPr>
          </a:p>
        </p:txBody>
      </p:sp>
      <p:sp>
        <p:nvSpPr>
          <p:cNvPr id="3" name="Content Placeholder 2">
            <a:extLst>
              <a:ext uri="{FF2B5EF4-FFF2-40B4-BE49-F238E27FC236}">
                <a16:creationId xmlns:a16="http://schemas.microsoft.com/office/drawing/2014/main" xmlns="" id="{46EE4FF9-CC6E-40DD-B272-96A389FCBC28}"/>
              </a:ext>
            </a:extLst>
          </p:cNvPr>
          <p:cNvSpPr>
            <a:spLocks noGrp="1"/>
          </p:cNvSpPr>
          <p:nvPr>
            <p:ph idx="1"/>
          </p:nvPr>
        </p:nvSpPr>
        <p:spPr>
          <a:xfrm>
            <a:off x="357305" y="2251813"/>
            <a:ext cx="5607560" cy="3564196"/>
          </a:xfrm>
        </p:spPr>
        <p:txBody>
          <a:bodyPr vert="horz" lIns="91440" tIns="45720" rIns="91440" bIns="45720" rtlCol="0">
            <a:normAutofit fontScale="85000" lnSpcReduction="10000"/>
          </a:bodyPr>
          <a:lstStyle/>
          <a:p>
            <a:pPr marL="0" indent="0">
              <a:lnSpc>
                <a:spcPct val="170000"/>
              </a:lnSpc>
              <a:spcBef>
                <a:spcPts val="600"/>
              </a:spcBef>
              <a:spcAft>
                <a:spcPts val="600"/>
              </a:spcAft>
              <a:buNone/>
            </a:pPr>
            <a:r>
              <a:rPr lang="en-US" sz="3600" b="1" dirty="0">
                <a:solidFill>
                  <a:srgbClr val="FFFF00"/>
                </a:solidFill>
                <a:effectLst>
                  <a:glow rad="228600">
                    <a:schemeClr val="bg1">
                      <a:alpha val="40000"/>
                    </a:schemeClr>
                  </a:glow>
                </a:effectLst>
                <a:latin typeface="Arial" charset="0"/>
                <a:ea typeface="Arial" charset="0"/>
                <a:cs typeface="Arial" charset="0"/>
              </a:rPr>
              <a:t>Light waves </a:t>
            </a:r>
            <a:r>
              <a:rPr lang="en-US" sz="3600" b="1" i="1" dirty="0">
                <a:effectLst/>
                <a:latin typeface="Arial" charset="0"/>
                <a:ea typeface="Arial" charset="0"/>
                <a:cs typeface="Arial" charset="0"/>
              </a:rPr>
              <a:t>transmit energy NOT MATTER</a:t>
            </a:r>
            <a:r>
              <a:rPr lang="en-US" sz="3600" b="1" dirty="0">
                <a:effectLst/>
                <a:latin typeface="Arial" charset="0"/>
                <a:ea typeface="Arial" charset="0"/>
                <a:cs typeface="Arial" charset="0"/>
              </a:rPr>
              <a:t>.</a:t>
            </a:r>
          </a:p>
          <a:p>
            <a:pPr marL="0" indent="0">
              <a:lnSpc>
                <a:spcPct val="170000"/>
              </a:lnSpc>
              <a:spcBef>
                <a:spcPts val="600"/>
              </a:spcBef>
              <a:spcAft>
                <a:spcPts val="600"/>
              </a:spcAft>
              <a:buNone/>
            </a:pPr>
            <a:endParaRPr lang="en-US" sz="3600" b="1" dirty="0">
              <a:effectLst/>
              <a:latin typeface="Arial" charset="0"/>
              <a:ea typeface="Arial" charset="0"/>
              <a:cs typeface="Arial" charset="0"/>
            </a:endParaRPr>
          </a:p>
          <a:p>
            <a:pPr marL="0" indent="0">
              <a:lnSpc>
                <a:spcPct val="170000"/>
              </a:lnSpc>
              <a:spcBef>
                <a:spcPts val="600"/>
              </a:spcBef>
              <a:spcAft>
                <a:spcPts val="600"/>
              </a:spcAft>
              <a:buNone/>
            </a:pPr>
            <a:r>
              <a:rPr lang="en-US" sz="3600" b="1" dirty="0">
                <a:effectLst/>
                <a:latin typeface="Arial" charset="0"/>
                <a:ea typeface="Arial" charset="0"/>
                <a:cs typeface="Arial" charset="0"/>
              </a:rPr>
              <a:t>Wave behavior can be described in terms of </a:t>
            </a:r>
            <a:r>
              <a:rPr lang="en-US" sz="3600" b="1" dirty="0">
                <a:solidFill>
                  <a:srgbClr val="FFFF00"/>
                </a:solidFill>
                <a:effectLst>
                  <a:glow rad="228600">
                    <a:schemeClr val="bg1">
                      <a:alpha val="40000"/>
                    </a:schemeClr>
                  </a:glow>
                </a:effectLst>
                <a:latin typeface="Arial" charset="0"/>
                <a:ea typeface="Arial" charset="0"/>
                <a:cs typeface="Arial" charset="0"/>
              </a:rPr>
              <a:t>speed</a:t>
            </a:r>
            <a:r>
              <a:rPr lang="en-US" sz="3600" b="1" dirty="0">
                <a:effectLst>
                  <a:glow rad="228600">
                    <a:schemeClr val="bg1">
                      <a:alpha val="40000"/>
                    </a:schemeClr>
                  </a:glow>
                </a:effectLst>
                <a:latin typeface="Arial" charset="0"/>
                <a:ea typeface="Arial" charset="0"/>
                <a:cs typeface="Arial" charset="0"/>
              </a:rPr>
              <a:t>.</a:t>
            </a:r>
            <a:endParaRPr lang="en-US" sz="3600" b="1" dirty="0">
              <a:solidFill>
                <a:srgbClr val="FFFF00"/>
              </a:solidFill>
              <a:effectLst>
                <a:glow rad="228600">
                  <a:schemeClr val="bg1">
                    <a:alpha val="40000"/>
                  </a:schemeClr>
                </a:glow>
              </a:effectLst>
              <a:latin typeface="Arial" charset="0"/>
              <a:ea typeface="Arial" charset="0"/>
              <a:cs typeface="Arial" charset="0"/>
            </a:endParaRPr>
          </a:p>
          <a:p>
            <a:pPr marL="0" indent="0">
              <a:lnSpc>
                <a:spcPct val="170000"/>
              </a:lnSpc>
              <a:spcBef>
                <a:spcPts val="600"/>
              </a:spcBef>
              <a:spcAft>
                <a:spcPts val="600"/>
              </a:spcAft>
              <a:buNone/>
            </a:pPr>
            <a:endParaRPr lang="en-US" dirty="0">
              <a:effectLst/>
            </a:endParaRPr>
          </a:p>
        </p:txBody>
      </p:sp>
      <p:sp>
        <p:nvSpPr>
          <p:cNvPr id="4" name="Rectangle 3">
            <a:extLst>
              <a:ext uri="{FF2B5EF4-FFF2-40B4-BE49-F238E27FC236}">
                <a16:creationId xmlns:a16="http://schemas.microsoft.com/office/drawing/2014/main" xmlns="" id="{A510AA2C-5E73-492C-B88B-BB07875CCC2D}"/>
              </a:ext>
            </a:extLst>
          </p:cNvPr>
          <p:cNvSpPr/>
          <p:nvPr/>
        </p:nvSpPr>
        <p:spPr>
          <a:xfrm>
            <a:off x="7052499" y="2273298"/>
            <a:ext cx="4483828" cy="4370427"/>
          </a:xfrm>
          <a:prstGeom prst="rect">
            <a:avLst/>
          </a:prstGeom>
          <a:ln w="38100">
            <a:solidFill>
              <a:schemeClr val="bg1"/>
            </a:solidFill>
          </a:ln>
        </p:spPr>
        <p:txBody>
          <a:bodyPr wrap="square">
            <a:spAutoFit/>
          </a:bodyPr>
          <a:lstStyle/>
          <a:p>
            <a:pPr>
              <a:lnSpc>
                <a:spcPct val="170000"/>
              </a:lnSpc>
              <a:spcBef>
                <a:spcPts val="600"/>
              </a:spcBef>
              <a:spcAft>
                <a:spcPts val="600"/>
              </a:spcAft>
            </a:pPr>
            <a:r>
              <a:rPr lang="en-US" sz="2800" b="1" dirty="0">
                <a:solidFill>
                  <a:srgbClr val="FFFF00"/>
                </a:solidFill>
                <a:effectLst>
                  <a:glow rad="228600">
                    <a:schemeClr val="bg1">
                      <a:alpha val="40000"/>
                    </a:schemeClr>
                  </a:glow>
                </a:effectLst>
                <a:latin typeface="Arial" charset="0"/>
                <a:ea typeface="Arial" charset="0"/>
                <a:cs typeface="Arial" charset="0"/>
              </a:rPr>
              <a:t>Waves</a:t>
            </a:r>
            <a:r>
              <a:rPr lang="en-US" sz="2800" b="1" dirty="0">
                <a:latin typeface="Arial" panose="020B0604020202020204" pitchFamily="34" charset="0"/>
                <a:ea typeface="Arial" charset="0"/>
                <a:cs typeface="Arial" panose="020B0604020202020204" pitchFamily="34" charset="0"/>
              </a:rPr>
              <a:t> have properties:</a:t>
            </a:r>
          </a:p>
          <a:p>
            <a:pPr marL="1200150" lvl="2" indent="-285750">
              <a:lnSpc>
                <a:spcPct val="170000"/>
              </a:lnSpc>
              <a:spcBef>
                <a:spcPts val="600"/>
              </a:spcBef>
              <a:spcAft>
                <a:spcPts val="600"/>
              </a:spcAft>
              <a:buFont typeface="Arial" panose="020B0604020202020204" pitchFamily="34" charset="0"/>
              <a:buChar char="•"/>
            </a:pPr>
            <a:r>
              <a:rPr lang="en-US" sz="2800" b="1" dirty="0">
                <a:latin typeface="Arial" panose="020B0604020202020204" pitchFamily="34" charset="0"/>
                <a:cs typeface="Arial" panose="020B0604020202020204" pitchFamily="34" charset="0"/>
              </a:rPr>
              <a:t>Wavelength</a:t>
            </a:r>
          </a:p>
          <a:p>
            <a:pPr marL="1200150" lvl="2" indent="-285750">
              <a:lnSpc>
                <a:spcPct val="170000"/>
              </a:lnSpc>
              <a:spcBef>
                <a:spcPts val="600"/>
              </a:spcBef>
              <a:spcAft>
                <a:spcPts val="600"/>
              </a:spcAft>
              <a:buFont typeface="Arial" panose="020B0604020202020204" pitchFamily="34" charset="0"/>
              <a:buChar char="•"/>
            </a:pPr>
            <a:r>
              <a:rPr lang="en-US" sz="2800" b="1" dirty="0">
                <a:latin typeface="Arial" panose="020B0604020202020204" pitchFamily="34" charset="0"/>
                <a:cs typeface="Arial" panose="020B0604020202020204" pitchFamily="34" charset="0"/>
              </a:rPr>
              <a:t>Trough</a:t>
            </a:r>
          </a:p>
          <a:p>
            <a:pPr marL="1200150" lvl="2" indent="-285750">
              <a:lnSpc>
                <a:spcPct val="170000"/>
              </a:lnSpc>
              <a:spcBef>
                <a:spcPts val="600"/>
              </a:spcBef>
              <a:spcAft>
                <a:spcPts val="600"/>
              </a:spcAft>
              <a:buFont typeface="Arial" panose="020B0604020202020204" pitchFamily="34" charset="0"/>
              <a:buChar char="•"/>
            </a:pPr>
            <a:r>
              <a:rPr lang="en-US" sz="2800" b="1" dirty="0">
                <a:latin typeface="Arial" panose="020B0604020202020204" pitchFamily="34" charset="0"/>
                <a:cs typeface="Arial" panose="020B0604020202020204" pitchFamily="34" charset="0"/>
              </a:rPr>
              <a:t>Crest</a:t>
            </a:r>
          </a:p>
          <a:p>
            <a:pPr marL="1200150" lvl="2" indent="-285750">
              <a:lnSpc>
                <a:spcPct val="170000"/>
              </a:lnSpc>
              <a:spcBef>
                <a:spcPts val="600"/>
              </a:spcBef>
              <a:spcAft>
                <a:spcPts val="600"/>
              </a:spcAft>
              <a:buFont typeface="Arial" panose="020B0604020202020204" pitchFamily="34" charset="0"/>
              <a:buChar char="•"/>
            </a:pPr>
            <a:r>
              <a:rPr lang="en-US" sz="2800" b="1" dirty="0">
                <a:latin typeface="Arial" panose="020B0604020202020204" pitchFamily="34" charset="0"/>
                <a:cs typeface="Arial" panose="020B0604020202020204" pitchFamily="34" charset="0"/>
              </a:rPr>
              <a:t>Amplitude</a:t>
            </a:r>
          </a:p>
        </p:txBody>
      </p:sp>
    </p:spTree>
    <p:extLst>
      <p:ext uri="{BB962C8B-B14F-4D97-AF65-F5344CB8AC3E}">
        <p14:creationId xmlns:p14="http://schemas.microsoft.com/office/powerpoint/2010/main" val="32913416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21A899-54B8-4033-B4D5-2EA2C6B5F242}"/>
              </a:ext>
            </a:extLst>
          </p:cNvPr>
          <p:cNvSpPr>
            <a:spLocks noGrp="1"/>
          </p:cNvSpPr>
          <p:nvPr>
            <p:ph type="title"/>
          </p:nvPr>
        </p:nvSpPr>
        <p:spPr>
          <a:xfrm>
            <a:off x="414507" y="742596"/>
            <a:ext cx="9613861" cy="1080938"/>
          </a:xfrm>
        </p:spPr>
        <p:txBody>
          <a:bodyPr vert="horz" lIns="91440" tIns="45720" rIns="91440" bIns="45720" rtlCol="0" anchor="ctr">
            <a:normAutofit/>
          </a:bodyPr>
          <a:lstStyle/>
          <a:p>
            <a:r>
              <a:rPr lang="en-US" sz="5400" b="1" dirty="0">
                <a:latin typeface="Arial" charset="0"/>
                <a:cs typeface="Arial" charset="0"/>
              </a:rPr>
              <a:t>Wave Properties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xmlns="" id="{B846C57C-AE5B-4A4F-8226-10545E7C2100}"/>
                  </a:ext>
                </a:extLst>
              </p:cNvPr>
              <p:cNvSpPr>
                <a:spLocks noGrp="1"/>
              </p:cNvSpPr>
              <p:nvPr>
                <p:ph idx="1"/>
              </p:nvPr>
            </p:nvSpPr>
            <p:spPr>
              <a:xfrm>
                <a:off x="173432" y="2057732"/>
                <a:ext cx="5337707" cy="4661337"/>
              </a:xfrm>
            </p:spPr>
            <p:txBody>
              <a:bodyPr anchor="ctr">
                <a:normAutofit/>
              </a:bodyPr>
              <a:lstStyle/>
              <a:p>
                <a:pPr marL="0" indent="0">
                  <a:lnSpc>
                    <a:spcPct val="100000"/>
                  </a:lnSpc>
                  <a:buNone/>
                </a:pPr>
                <a:r>
                  <a:rPr lang="en-US" sz="3200" b="1" dirty="0">
                    <a:solidFill>
                      <a:srgbClr val="FFFF00"/>
                    </a:solidFill>
                    <a:effectLst>
                      <a:glow rad="228600">
                        <a:schemeClr val="bg1">
                          <a:alpha val="40000"/>
                        </a:schemeClr>
                      </a:glow>
                    </a:effectLst>
                    <a:latin typeface="Arial" panose="020B0604020202020204" pitchFamily="34" charset="0"/>
                    <a:cs typeface="Arial" panose="020B0604020202020204" pitchFamily="34" charset="0"/>
                  </a:rPr>
                  <a:t>Wavelength, </a:t>
                </a:r>
                <a14:m>
                  <m:oMath xmlns:m="http://schemas.openxmlformats.org/officeDocument/2006/math">
                    <m:r>
                      <a:rPr lang="en-US" sz="3200" b="1" i="1" smtClean="0">
                        <a:solidFill>
                          <a:srgbClr val="FFFF00"/>
                        </a:solidFill>
                        <a:effectLst>
                          <a:glow rad="228600">
                            <a:schemeClr val="bg1">
                              <a:alpha val="40000"/>
                            </a:schemeClr>
                          </a:glow>
                        </a:effectLst>
                        <a:latin typeface="Cambria Math" panose="02040503050406030204" pitchFamily="18" charset="0"/>
                        <a:ea typeface="Cambria Math" panose="02040503050406030204" pitchFamily="18" charset="0"/>
                        <a:cs typeface="Arial" panose="020B0604020202020204" pitchFamily="34" charset="0"/>
                      </a:rPr>
                      <m:t>𝝀</m:t>
                    </m:r>
                  </m:oMath>
                </a14:m>
                <a:r>
                  <a:rPr lang="en-US" sz="2800" dirty="0">
                    <a:latin typeface="Arial" panose="020B0604020202020204" pitchFamily="34" charset="0"/>
                    <a:cs typeface="Arial" panose="020B0604020202020204" pitchFamily="34" charset="0"/>
                  </a:rPr>
                  <a:t> is the </a:t>
                </a:r>
                <a:r>
                  <a:rPr lang="en-US" sz="2800" i="1" dirty="0">
                    <a:latin typeface="Arial" panose="020B0604020202020204" pitchFamily="34" charset="0"/>
                    <a:cs typeface="Arial" panose="020B0604020202020204" pitchFamily="34" charset="0"/>
                  </a:rPr>
                  <a:t>distance</a:t>
                </a:r>
                <a:r>
                  <a:rPr lang="en-US" sz="2800" dirty="0">
                    <a:latin typeface="Arial" panose="020B0604020202020204" pitchFamily="34" charset="0"/>
                    <a:cs typeface="Arial" panose="020B0604020202020204" pitchFamily="34" charset="0"/>
                  </a:rPr>
                  <a:t> between any two corresponding points on a wave (measured in meters, m).</a:t>
                </a:r>
                <a:endParaRPr lang="en-US" sz="2400" dirty="0"/>
              </a:p>
              <a:p>
                <a:pPr marL="0" indent="0">
                  <a:buNone/>
                </a:pPr>
                <a:r>
                  <a:rPr lang="en-US" sz="3200" b="1" dirty="0">
                    <a:solidFill>
                      <a:srgbClr val="FFFF00"/>
                    </a:solidFill>
                    <a:effectLst>
                      <a:glow rad="228600">
                        <a:schemeClr val="bg1">
                          <a:alpha val="40000"/>
                        </a:schemeClr>
                      </a:glow>
                    </a:effectLst>
                    <a:latin typeface="Arial" panose="020B0604020202020204" pitchFamily="34" charset="0"/>
                    <a:cs typeface="Arial" panose="020B0604020202020204" pitchFamily="34" charset="0"/>
                  </a:rPr>
                  <a:t>Frequency, f</a:t>
                </a:r>
                <a:r>
                  <a:rPr lang="en-US" sz="32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is inversely proportional to wavelength (measured in Hertz (cycles/sec, Hz)</a:t>
                </a:r>
              </a:p>
              <a:p>
                <a:pPr marL="0" indent="0">
                  <a:buNone/>
                </a:pPr>
                <a:r>
                  <a:rPr lang="en-US" sz="3200" b="1" dirty="0">
                    <a:solidFill>
                      <a:srgbClr val="FFFF00"/>
                    </a:solidFill>
                    <a:effectLst>
                      <a:glow rad="228600">
                        <a:schemeClr val="bg1">
                          <a:alpha val="40000"/>
                        </a:schemeClr>
                      </a:glow>
                    </a:effectLst>
                    <a:latin typeface="Arial" panose="020B0604020202020204" pitchFamily="34" charset="0"/>
                    <a:cs typeface="Arial" panose="020B0604020202020204" pitchFamily="34" charset="0"/>
                  </a:rPr>
                  <a:t>Relationship</a:t>
                </a:r>
                <a:r>
                  <a:rPr lang="en-US" sz="2800" b="1" dirty="0">
                    <a:solidFill>
                      <a:srgbClr val="FFFF00"/>
                    </a:solidFill>
                    <a:effectLst>
                      <a:glow rad="228600">
                        <a:schemeClr val="bg1">
                          <a:alpha val="40000"/>
                        </a:schemeClr>
                      </a:glow>
                    </a:effectLst>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is f = c/</a:t>
                </a:r>
                <a14:m>
                  <m:oMath xmlns:m="http://schemas.openxmlformats.org/officeDocument/2006/math">
                    <m:r>
                      <a:rPr lang="en-US" sz="2800" i="1" smtClean="0">
                        <a:latin typeface="Cambria Math" panose="02040503050406030204" pitchFamily="18" charset="0"/>
                        <a:ea typeface="Cambria Math" panose="02040503050406030204" pitchFamily="18" charset="0"/>
                        <a:cs typeface="Arial" panose="020B0604020202020204" pitchFamily="34" charset="0"/>
                      </a:rPr>
                      <m:t>𝜆</m:t>
                    </m:r>
                  </m:oMath>
                </a14:m>
                <a:r>
                  <a:rPr lang="en-US" sz="2800" dirty="0">
                    <a:latin typeface="Arial" panose="020B0604020202020204" pitchFamily="34" charset="0"/>
                    <a:cs typeface="Arial" panose="020B0604020202020204" pitchFamily="34" charset="0"/>
                  </a:rPr>
                  <a:t>, where c is wave speed (m/sec)</a:t>
                </a:r>
              </a:p>
            </p:txBody>
          </p:sp>
        </mc:Choice>
        <mc:Fallback xmlns="">
          <p:sp>
            <p:nvSpPr>
              <p:cNvPr id="3" name="Content Placeholder 2">
                <a:extLst>
                  <a:ext uri="{FF2B5EF4-FFF2-40B4-BE49-F238E27FC236}">
                    <a16:creationId xmlns:a16="http://schemas.microsoft.com/office/drawing/2014/main" id="{B846C57C-AE5B-4A4F-8226-10545E7C2100}"/>
                  </a:ext>
                </a:extLst>
              </p:cNvPr>
              <p:cNvSpPr>
                <a:spLocks noGrp="1" noRot="1" noChangeAspect="1" noMove="1" noResize="1" noEditPoints="1" noAdjustHandles="1" noChangeArrowheads="1" noChangeShapeType="1" noTextEdit="1"/>
              </p:cNvSpPr>
              <p:nvPr>
                <p:ph idx="1"/>
              </p:nvPr>
            </p:nvSpPr>
            <p:spPr>
              <a:xfrm>
                <a:off x="173432" y="2057732"/>
                <a:ext cx="5337707" cy="4661337"/>
              </a:xfrm>
              <a:blipFill>
                <a:blip r:embed="rId3"/>
                <a:stretch>
                  <a:fillRect l="-5226" t="-2989" r="-1900" b="-2174"/>
                </a:stretch>
              </a:blipFill>
            </p:spPr>
            <p:txBody>
              <a:bodyPr/>
              <a:lstStyle/>
              <a:p>
                <a:r>
                  <a:rPr lang="en-US">
                    <a:noFill/>
                  </a:rPr>
                  <a:t> </a:t>
                </a:r>
              </a:p>
            </p:txBody>
          </p:sp>
        </mc:Fallback>
      </mc:AlternateContent>
      <p:pic>
        <p:nvPicPr>
          <p:cNvPr id="1026" name="Picture 2" descr="Image result for wavelength">
            <a:extLst>
              <a:ext uri="{FF2B5EF4-FFF2-40B4-BE49-F238E27FC236}">
                <a16:creationId xmlns:a16="http://schemas.microsoft.com/office/drawing/2014/main" xmlns="" id="{22A630BC-7646-409D-AA0D-E90683681A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7577" y="2057733"/>
            <a:ext cx="6299105" cy="4661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23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846C57C-AE5B-4A4F-8226-10545E7C2100}"/>
              </a:ext>
            </a:extLst>
          </p:cNvPr>
          <p:cNvSpPr>
            <a:spLocks noGrp="1"/>
          </p:cNvSpPr>
          <p:nvPr>
            <p:ph idx="1"/>
          </p:nvPr>
        </p:nvSpPr>
        <p:spPr>
          <a:xfrm>
            <a:off x="207086" y="2699865"/>
            <a:ext cx="5922497" cy="4032029"/>
          </a:xfrm>
        </p:spPr>
        <p:txBody>
          <a:bodyPr vert="horz" lIns="91440" tIns="45720" rIns="91440" bIns="45720" rtlCol="0" anchor="ctr">
            <a:normAutofit fontScale="85000" lnSpcReduction="10000"/>
          </a:bodyPr>
          <a:lstStyle/>
          <a:p>
            <a:pPr marL="0" indent="0">
              <a:lnSpc>
                <a:spcPct val="160000"/>
              </a:lnSpc>
              <a:buNone/>
            </a:pPr>
            <a:r>
              <a:rPr lang="en-US" sz="3200" b="1" dirty="0">
                <a:solidFill>
                  <a:srgbClr val="FFFF00"/>
                </a:solidFill>
                <a:effectLst>
                  <a:glow rad="228600">
                    <a:schemeClr val="bg1">
                      <a:alpha val="40000"/>
                    </a:schemeClr>
                  </a:glow>
                </a:effectLst>
                <a:latin typeface="Arial" charset="0"/>
                <a:cs typeface="Arial" charset="0"/>
              </a:rPr>
              <a:t>Crest </a:t>
            </a:r>
            <a:r>
              <a:rPr lang="en-US" sz="3200" dirty="0">
                <a:effectLst/>
                <a:latin typeface="Arial" charset="0"/>
                <a:cs typeface="Arial" charset="0"/>
              </a:rPr>
              <a:t>is the </a:t>
            </a:r>
            <a:r>
              <a:rPr lang="en-US" sz="3200" i="1" dirty="0">
                <a:effectLst/>
                <a:latin typeface="Arial" charset="0"/>
                <a:cs typeface="Arial" charset="0"/>
              </a:rPr>
              <a:t>top of the wave, </a:t>
            </a:r>
            <a:r>
              <a:rPr lang="en-US" sz="3200" dirty="0">
                <a:effectLst/>
                <a:latin typeface="Arial" charset="0"/>
                <a:cs typeface="Arial" charset="0"/>
              </a:rPr>
              <a:t>or where the displacement is the highest, or the </a:t>
            </a:r>
            <a:r>
              <a:rPr lang="en-US" sz="3200" i="1" dirty="0">
                <a:effectLst/>
                <a:latin typeface="Arial" charset="0"/>
                <a:cs typeface="Arial" charset="0"/>
              </a:rPr>
              <a:t>maximum point.</a:t>
            </a:r>
          </a:p>
          <a:p>
            <a:pPr marL="0" indent="0">
              <a:lnSpc>
                <a:spcPct val="160000"/>
              </a:lnSpc>
              <a:buNone/>
            </a:pPr>
            <a:endParaRPr lang="en-US" sz="3200" i="1" dirty="0">
              <a:effectLst/>
              <a:latin typeface="Arial" charset="0"/>
              <a:cs typeface="Arial" charset="0"/>
            </a:endParaRPr>
          </a:p>
          <a:p>
            <a:pPr marL="0" indent="0">
              <a:lnSpc>
                <a:spcPct val="160000"/>
              </a:lnSpc>
              <a:buNone/>
            </a:pPr>
            <a:r>
              <a:rPr lang="en-US" sz="3200" b="1" dirty="0">
                <a:solidFill>
                  <a:srgbClr val="FFFF00"/>
                </a:solidFill>
                <a:effectLst>
                  <a:glow rad="228600">
                    <a:schemeClr val="bg1">
                      <a:alpha val="40000"/>
                    </a:schemeClr>
                  </a:glow>
                </a:effectLst>
                <a:latin typeface="Arial" charset="0"/>
                <a:cs typeface="Arial" charset="0"/>
              </a:rPr>
              <a:t>Trough </a:t>
            </a:r>
            <a:r>
              <a:rPr lang="en-US" sz="3200" dirty="0">
                <a:effectLst/>
                <a:latin typeface="Arial" charset="0"/>
                <a:cs typeface="Arial" charset="0"/>
              </a:rPr>
              <a:t>is the opposite of a crest, where the displacement is the lowest, or the </a:t>
            </a:r>
            <a:r>
              <a:rPr lang="en-US" sz="3200" i="1" dirty="0">
                <a:effectLst/>
                <a:latin typeface="Arial" charset="0"/>
                <a:cs typeface="Arial" charset="0"/>
              </a:rPr>
              <a:t>minimum point.</a:t>
            </a:r>
          </a:p>
          <a:p>
            <a:pPr marL="0" indent="0">
              <a:lnSpc>
                <a:spcPct val="150000"/>
              </a:lnSpc>
              <a:buNone/>
            </a:pPr>
            <a:endParaRPr lang="en-US" sz="3200" b="1" dirty="0">
              <a:solidFill>
                <a:srgbClr val="FFFF00"/>
              </a:solidFill>
              <a:effectLst>
                <a:glow rad="228600">
                  <a:schemeClr val="bg1">
                    <a:alpha val="40000"/>
                  </a:schemeClr>
                </a:glow>
              </a:effectLst>
              <a:latin typeface="Arial" charset="0"/>
              <a:cs typeface="Arial" charset="0"/>
            </a:endParaRPr>
          </a:p>
        </p:txBody>
      </p:sp>
      <p:pic>
        <p:nvPicPr>
          <p:cNvPr id="4" name="Picture 3">
            <a:extLst>
              <a:ext uri="{FF2B5EF4-FFF2-40B4-BE49-F238E27FC236}">
                <a16:creationId xmlns:a16="http://schemas.microsoft.com/office/drawing/2014/main" xmlns="" id="{A95F1999-1923-40D1-9841-698D50DB28CA}"/>
              </a:ext>
            </a:extLst>
          </p:cNvPr>
          <p:cNvPicPr>
            <a:picLocks noChangeAspect="1"/>
          </p:cNvPicPr>
          <p:nvPr/>
        </p:nvPicPr>
        <p:blipFill>
          <a:blip r:embed="rId3"/>
          <a:stretch>
            <a:fillRect/>
          </a:stretch>
        </p:blipFill>
        <p:spPr>
          <a:xfrm>
            <a:off x="6255089" y="2699865"/>
            <a:ext cx="5832832" cy="3548890"/>
          </a:xfrm>
          <a:prstGeom prst="rect">
            <a:avLst/>
          </a:prstGeom>
        </p:spPr>
      </p:pic>
      <p:sp>
        <p:nvSpPr>
          <p:cNvPr id="7" name="Title 1">
            <a:extLst>
              <a:ext uri="{FF2B5EF4-FFF2-40B4-BE49-F238E27FC236}">
                <a16:creationId xmlns:a16="http://schemas.microsoft.com/office/drawing/2014/main" xmlns="" id="{DDF3456B-A624-4E00-B463-19AEEA89E93A}"/>
              </a:ext>
            </a:extLst>
          </p:cNvPr>
          <p:cNvSpPr>
            <a:spLocks noGrp="1"/>
          </p:cNvSpPr>
          <p:nvPr>
            <p:ph type="title"/>
          </p:nvPr>
        </p:nvSpPr>
        <p:spPr/>
        <p:txBody>
          <a:bodyPr vert="horz" lIns="91440" tIns="45720" rIns="91440" bIns="45720" rtlCol="0" anchor="ctr">
            <a:normAutofit/>
          </a:bodyPr>
          <a:lstStyle/>
          <a:p>
            <a:r>
              <a:rPr lang="en-US" sz="5400" b="1" dirty="0">
                <a:latin typeface="Arial" charset="0"/>
                <a:cs typeface="Arial" charset="0"/>
              </a:rPr>
              <a:t>Wave Properties</a:t>
            </a:r>
          </a:p>
        </p:txBody>
      </p:sp>
    </p:spTree>
    <p:extLst>
      <p:ext uri="{BB962C8B-B14F-4D97-AF65-F5344CB8AC3E}">
        <p14:creationId xmlns:p14="http://schemas.microsoft.com/office/powerpoint/2010/main" val="154266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846C57C-AE5B-4A4F-8226-10545E7C2100}"/>
              </a:ext>
            </a:extLst>
          </p:cNvPr>
          <p:cNvSpPr>
            <a:spLocks noGrp="1"/>
          </p:cNvSpPr>
          <p:nvPr>
            <p:ph idx="1"/>
          </p:nvPr>
        </p:nvSpPr>
        <p:spPr>
          <a:xfrm>
            <a:off x="680321" y="2598182"/>
            <a:ext cx="4944302" cy="3599316"/>
          </a:xfrm>
        </p:spPr>
        <p:txBody>
          <a:bodyPr vert="horz" lIns="91440" tIns="45720" rIns="91440" bIns="45720" rtlCol="0" anchor="ctr">
            <a:normAutofit fontScale="92500" lnSpcReduction="10000"/>
          </a:bodyPr>
          <a:lstStyle/>
          <a:p>
            <a:pPr marL="0" indent="0">
              <a:lnSpc>
                <a:spcPct val="160000"/>
              </a:lnSpc>
              <a:buNone/>
            </a:pPr>
            <a:r>
              <a:rPr lang="en-US" sz="3200" b="1" dirty="0">
                <a:solidFill>
                  <a:srgbClr val="FFFF00"/>
                </a:solidFill>
                <a:effectLst>
                  <a:glow rad="228600">
                    <a:schemeClr val="bg1">
                      <a:alpha val="40000"/>
                    </a:schemeClr>
                  </a:glow>
                </a:effectLst>
                <a:latin typeface="Arial" charset="0"/>
                <a:cs typeface="Arial" charset="0"/>
              </a:rPr>
              <a:t>Amplitude </a:t>
            </a:r>
            <a:r>
              <a:rPr lang="en-US" sz="3200" dirty="0">
                <a:effectLst/>
                <a:latin typeface="Arial" charset="0"/>
                <a:cs typeface="Arial" charset="0"/>
              </a:rPr>
              <a:t>is the </a:t>
            </a:r>
            <a:r>
              <a:rPr lang="en-US" sz="3200" i="1" dirty="0">
                <a:effectLst/>
                <a:latin typeface="Arial" charset="0"/>
                <a:cs typeface="Arial" charset="0"/>
              </a:rPr>
              <a:t>maximum displacement </a:t>
            </a:r>
            <a:r>
              <a:rPr lang="en-US" sz="3200" dirty="0">
                <a:effectLst/>
                <a:latin typeface="Arial" charset="0"/>
                <a:cs typeface="Arial" charset="0"/>
              </a:rPr>
              <a:t>from the equilibrium line to the top of a crest, or to the bottom of a trough.</a:t>
            </a:r>
          </a:p>
          <a:p>
            <a:pPr marL="0" indent="0">
              <a:lnSpc>
                <a:spcPct val="160000"/>
              </a:lnSpc>
              <a:buNone/>
            </a:pPr>
            <a:endParaRPr lang="en-US" sz="3200" b="1" dirty="0">
              <a:solidFill>
                <a:srgbClr val="FFFF00"/>
              </a:solidFill>
              <a:effectLst>
                <a:glow rad="228600">
                  <a:schemeClr val="bg1">
                    <a:alpha val="40000"/>
                  </a:schemeClr>
                </a:glow>
              </a:effectLst>
              <a:latin typeface="Arial" charset="0"/>
              <a:cs typeface="Arial" charset="0"/>
            </a:endParaRPr>
          </a:p>
        </p:txBody>
      </p:sp>
      <p:sp>
        <p:nvSpPr>
          <p:cNvPr id="6" name="Title 1">
            <a:extLst>
              <a:ext uri="{FF2B5EF4-FFF2-40B4-BE49-F238E27FC236}">
                <a16:creationId xmlns:a16="http://schemas.microsoft.com/office/drawing/2014/main" xmlns="" id="{6639FDB4-A1C9-47F8-B9DB-3CE8C9065121}"/>
              </a:ext>
            </a:extLst>
          </p:cNvPr>
          <p:cNvSpPr>
            <a:spLocks noGrp="1"/>
          </p:cNvSpPr>
          <p:nvPr>
            <p:ph type="title"/>
          </p:nvPr>
        </p:nvSpPr>
        <p:spPr/>
        <p:txBody>
          <a:bodyPr vert="horz" lIns="91440" tIns="45720" rIns="91440" bIns="45720" rtlCol="0" anchor="ctr">
            <a:normAutofit/>
          </a:bodyPr>
          <a:lstStyle/>
          <a:p>
            <a:r>
              <a:rPr lang="en-US" sz="5400" b="1" dirty="0">
                <a:latin typeface="Arial" charset="0"/>
                <a:cs typeface="Arial" charset="0"/>
              </a:rPr>
              <a:t>Wave Properties</a:t>
            </a:r>
          </a:p>
        </p:txBody>
      </p:sp>
      <p:pic>
        <p:nvPicPr>
          <p:cNvPr id="7" name="Picture 6">
            <a:extLst>
              <a:ext uri="{FF2B5EF4-FFF2-40B4-BE49-F238E27FC236}">
                <a16:creationId xmlns:a16="http://schemas.microsoft.com/office/drawing/2014/main" xmlns="" id="{DFF757BB-D790-4166-8CF6-50D5B4206E22}"/>
              </a:ext>
            </a:extLst>
          </p:cNvPr>
          <p:cNvPicPr>
            <a:picLocks noChangeAspect="1"/>
          </p:cNvPicPr>
          <p:nvPr/>
        </p:nvPicPr>
        <p:blipFill>
          <a:blip r:embed="rId3"/>
          <a:stretch>
            <a:fillRect/>
          </a:stretch>
        </p:blipFill>
        <p:spPr>
          <a:xfrm>
            <a:off x="6209414" y="2336872"/>
            <a:ext cx="5495916" cy="4121937"/>
          </a:xfrm>
          <a:prstGeom prst="rect">
            <a:avLst/>
          </a:prstGeom>
        </p:spPr>
      </p:pic>
      <p:sp>
        <p:nvSpPr>
          <p:cNvPr id="2" name="TextBox 1">
            <a:extLst>
              <a:ext uri="{FF2B5EF4-FFF2-40B4-BE49-F238E27FC236}">
                <a16:creationId xmlns:a16="http://schemas.microsoft.com/office/drawing/2014/main" xmlns="" id="{B5229554-CC73-B24C-9FE1-5802ED2B9CBF}"/>
              </a:ext>
            </a:extLst>
          </p:cNvPr>
          <p:cNvSpPr txBox="1"/>
          <p:nvPr/>
        </p:nvSpPr>
        <p:spPr>
          <a:xfrm>
            <a:off x="6209414" y="2491118"/>
            <a:ext cx="1104790"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Crest</a:t>
            </a:r>
          </a:p>
        </p:txBody>
      </p:sp>
      <p:sp>
        <p:nvSpPr>
          <p:cNvPr id="8" name="TextBox 7">
            <a:extLst>
              <a:ext uri="{FF2B5EF4-FFF2-40B4-BE49-F238E27FC236}">
                <a16:creationId xmlns:a16="http://schemas.microsoft.com/office/drawing/2014/main" xmlns="" id="{23135AD8-D851-E545-B2B9-50378025E7E4}"/>
              </a:ext>
            </a:extLst>
          </p:cNvPr>
          <p:cNvSpPr txBox="1"/>
          <p:nvPr/>
        </p:nvSpPr>
        <p:spPr>
          <a:xfrm>
            <a:off x="8634204" y="5951228"/>
            <a:ext cx="1402372" cy="523220"/>
          </a:xfrm>
          <a:prstGeom prst="rect">
            <a:avLst/>
          </a:prstGeom>
          <a:noFill/>
        </p:spPr>
        <p:txBody>
          <a:bodyPr wrap="none" rtlCol="0">
            <a:spAutoFit/>
          </a:bodyPr>
          <a:lstStyle/>
          <a:p>
            <a:r>
              <a:rPr lang="en-US" sz="2800" b="1" dirty="0">
                <a:solidFill>
                  <a:schemeClr val="bg1"/>
                </a:solidFill>
                <a:latin typeface="Arial" panose="020B0604020202020204" pitchFamily="34" charset="0"/>
                <a:cs typeface="Arial" panose="020B0604020202020204" pitchFamily="34" charset="0"/>
              </a:rPr>
              <a:t>Trough</a:t>
            </a:r>
          </a:p>
        </p:txBody>
      </p:sp>
      <p:sp>
        <p:nvSpPr>
          <p:cNvPr id="9" name="TextBox 8">
            <a:extLst>
              <a:ext uri="{FF2B5EF4-FFF2-40B4-BE49-F238E27FC236}">
                <a16:creationId xmlns:a16="http://schemas.microsoft.com/office/drawing/2014/main" xmlns="" id="{6B74ACBB-9FB9-3B49-A791-887DF5F11802}"/>
              </a:ext>
            </a:extLst>
          </p:cNvPr>
          <p:cNvSpPr txBox="1"/>
          <p:nvPr/>
        </p:nvSpPr>
        <p:spPr>
          <a:xfrm>
            <a:off x="9056343" y="4541707"/>
            <a:ext cx="1237839" cy="338554"/>
          </a:xfrm>
          <a:prstGeom prst="rect">
            <a:avLst/>
          </a:prstGeom>
          <a:noFill/>
        </p:spPr>
        <p:txBody>
          <a:bodyPr wrap="none" rtlCol="0">
            <a:spAutoFit/>
          </a:bodyPr>
          <a:lstStyle/>
          <a:p>
            <a:r>
              <a:rPr lang="en-US" sz="1600" dirty="0">
                <a:solidFill>
                  <a:schemeClr val="bg1"/>
                </a:solidFill>
              </a:rPr>
              <a:t>equilibrium</a:t>
            </a:r>
          </a:p>
        </p:txBody>
      </p:sp>
    </p:spTree>
    <p:extLst>
      <p:ext uri="{BB962C8B-B14F-4D97-AF65-F5344CB8AC3E}">
        <p14:creationId xmlns:p14="http://schemas.microsoft.com/office/powerpoint/2010/main" val="268701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2"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CFF59138-CAB8-4B40-86E5-483C2F6BE065}"/>
              </a:ext>
            </a:extLst>
          </p:cNvPr>
          <p:cNvSpPr txBox="1">
            <a:spLocks/>
          </p:cNvSpPr>
          <p:nvPr/>
        </p:nvSpPr>
        <p:spPr>
          <a:xfrm>
            <a:off x="257577" y="753228"/>
            <a:ext cx="10036605" cy="10809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5400" b="1" dirty="0">
                <a:latin typeface="Arial" charset="0"/>
                <a:cs typeface="Arial" charset="0"/>
              </a:rPr>
              <a:t>Experiment 1:  Making a wave </a:t>
            </a:r>
          </a:p>
        </p:txBody>
      </p:sp>
      <p:sp>
        <p:nvSpPr>
          <p:cNvPr id="2" name="Content Placeholder 1"/>
          <p:cNvSpPr>
            <a:spLocks noGrp="1"/>
          </p:cNvSpPr>
          <p:nvPr>
            <p:ph idx="1"/>
          </p:nvPr>
        </p:nvSpPr>
        <p:spPr>
          <a:xfrm>
            <a:off x="257577" y="2208483"/>
            <a:ext cx="7965368" cy="4216327"/>
          </a:xfrm>
        </p:spPr>
        <p:txBody>
          <a:bodyPr>
            <a:normAutofit fontScale="77500" lnSpcReduction="20000"/>
          </a:bodyPr>
          <a:lstStyle/>
          <a:p>
            <a:pPr marL="0" indent="0">
              <a:lnSpc>
                <a:spcPct val="120000"/>
              </a:lnSpc>
              <a:spcAft>
                <a:spcPts val="1200"/>
              </a:spcAft>
              <a:buNone/>
            </a:pPr>
            <a:r>
              <a:rPr lang="en-US" sz="3600" b="1" u="sng" dirty="0">
                <a:latin typeface="Arial" panose="020B0604020202020204" pitchFamily="34" charset="0"/>
                <a:cs typeface="Arial" panose="020B0604020202020204" pitchFamily="34" charset="0"/>
              </a:rPr>
              <a:t>Methodology</a:t>
            </a:r>
            <a:r>
              <a:rPr lang="en-US" sz="3600" b="1" dirty="0">
                <a:latin typeface="Arial" panose="020B0604020202020204" pitchFamily="34" charset="0"/>
                <a:cs typeface="Arial" panose="020B0604020202020204" pitchFamily="34" charset="0"/>
              </a:rPr>
              <a:t>:</a:t>
            </a:r>
          </a:p>
          <a:p>
            <a:pPr marL="576263" indent="-515938">
              <a:lnSpc>
                <a:spcPct val="120000"/>
              </a:lnSpc>
              <a:spcAft>
                <a:spcPts val="1200"/>
              </a:spcAft>
              <a:buAutoNum type="arabicPeriod"/>
            </a:pPr>
            <a:r>
              <a:rPr lang="en-US" sz="3200" dirty="0">
                <a:latin typeface="Arial" panose="020B0604020202020204" pitchFamily="34" charset="0"/>
                <a:cs typeface="Arial" panose="020B0604020202020204" pitchFamily="34" charset="0"/>
              </a:rPr>
              <a:t>Students will be paired and given a piece of  string (by the Teacher)</a:t>
            </a:r>
          </a:p>
          <a:p>
            <a:pPr marL="576263" indent="-515938">
              <a:lnSpc>
                <a:spcPct val="120000"/>
              </a:lnSpc>
              <a:spcAft>
                <a:spcPts val="1200"/>
              </a:spcAft>
              <a:buFont typeface="Arial" panose="020B0604020202020204" pitchFamily="34" charset="0"/>
              <a:buAutoNum type="arabicPeriod"/>
            </a:pPr>
            <a:r>
              <a:rPr lang="en-US" sz="3200" dirty="0">
                <a:latin typeface="Arial" panose="020B0604020202020204" pitchFamily="34" charset="0"/>
                <a:cs typeface="Arial" panose="020B0604020202020204" pitchFamily="34" charset="0"/>
              </a:rPr>
              <a:t>One student will hold the metal ring still on the top of a desk</a:t>
            </a:r>
          </a:p>
          <a:p>
            <a:pPr marL="576263" indent="-515938">
              <a:lnSpc>
                <a:spcPct val="120000"/>
              </a:lnSpc>
              <a:buFont typeface="Arial" panose="020B0604020202020204" pitchFamily="34" charset="0"/>
              <a:buAutoNum type="arabicPeriod"/>
            </a:pPr>
            <a:r>
              <a:rPr lang="en-US" sz="3200" dirty="0">
                <a:latin typeface="Arial" panose="020B0604020202020204" pitchFamily="34" charset="0"/>
                <a:cs typeface="Arial" panose="020B0604020202020204" pitchFamily="34" charset="0"/>
              </a:rPr>
              <a:t>The second student will move the string back and forth to create a transverse wave</a:t>
            </a:r>
            <a:br>
              <a:rPr lang="en-US" sz="3200" dirty="0">
                <a:latin typeface="Arial" panose="020B0604020202020204" pitchFamily="34" charset="0"/>
                <a:cs typeface="Arial" panose="020B0604020202020204" pitchFamily="34" charset="0"/>
              </a:rPr>
            </a:br>
            <a:endParaRPr lang="en-US" sz="3200" dirty="0"/>
          </a:p>
          <a:p>
            <a:pPr marL="576263" indent="-515938">
              <a:lnSpc>
                <a:spcPct val="120000"/>
              </a:lnSpc>
              <a:buAutoNum type="arabicPeriod"/>
            </a:pPr>
            <a:endParaRPr lang="en-US" sz="3200" dirty="0">
              <a:latin typeface="Arial" panose="020B0604020202020204" pitchFamily="34" charset="0"/>
              <a:cs typeface="Arial" panose="020B0604020202020204" pitchFamily="34" charset="0"/>
            </a:endParaRPr>
          </a:p>
          <a:p>
            <a:pPr marL="576263" indent="-515938">
              <a:lnSpc>
                <a:spcPct val="120000"/>
              </a:lnSpc>
              <a:buAutoNum type="arabicPeriod"/>
            </a:pPr>
            <a:endParaRPr lang="en-US" sz="3200" dirty="0">
              <a:latin typeface="Arial" panose="020B0604020202020204" pitchFamily="34" charset="0"/>
              <a:cs typeface="Arial" panose="020B0604020202020204" pitchFamily="34" charset="0"/>
            </a:endParaRPr>
          </a:p>
        </p:txBody>
      </p:sp>
      <p:sp>
        <p:nvSpPr>
          <p:cNvPr id="5" name="Sun 4">
            <a:extLst>
              <a:ext uri="{FF2B5EF4-FFF2-40B4-BE49-F238E27FC236}">
                <a16:creationId xmlns:a16="http://schemas.microsoft.com/office/drawing/2014/main" xmlns="" id="{51FF6AB0-A4B5-8849-800C-26CA37781D3A}"/>
              </a:ext>
            </a:extLst>
          </p:cNvPr>
          <p:cNvSpPr/>
          <p:nvPr/>
        </p:nvSpPr>
        <p:spPr>
          <a:xfrm>
            <a:off x="6360198" y="5767394"/>
            <a:ext cx="580589" cy="671502"/>
          </a:xfrm>
          <a:prstGeom prst="sun">
            <a:avLst/>
          </a:prstGeom>
          <a:solidFill>
            <a:srgbClr val="FBFF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AEA90738-41BB-2A41-BC05-1CF9BF46A388}"/>
              </a:ext>
            </a:extLst>
          </p:cNvPr>
          <p:cNvPicPr>
            <a:picLocks noChangeAspect="1"/>
          </p:cNvPicPr>
          <p:nvPr/>
        </p:nvPicPr>
        <p:blipFill>
          <a:blip r:embed="rId4"/>
          <a:stretch>
            <a:fillRect/>
          </a:stretch>
        </p:blipFill>
        <p:spPr>
          <a:xfrm>
            <a:off x="8074924" y="2620370"/>
            <a:ext cx="3957851" cy="2968388"/>
          </a:xfrm>
          <a:prstGeom prst="rect">
            <a:avLst/>
          </a:prstGeom>
        </p:spPr>
      </p:pic>
      <p:sp>
        <p:nvSpPr>
          <p:cNvPr id="7" name="Sun 6">
            <a:extLst>
              <a:ext uri="{FF2B5EF4-FFF2-40B4-BE49-F238E27FC236}">
                <a16:creationId xmlns:a16="http://schemas.microsoft.com/office/drawing/2014/main" xmlns="" id="{E49A5784-B461-0A48-92BB-89E9ECB22E7E}"/>
              </a:ext>
            </a:extLst>
          </p:cNvPr>
          <p:cNvSpPr/>
          <p:nvPr/>
        </p:nvSpPr>
        <p:spPr>
          <a:xfrm>
            <a:off x="3365797" y="3343353"/>
            <a:ext cx="580589" cy="671502"/>
          </a:xfrm>
          <a:prstGeom prst="sun">
            <a:avLst/>
          </a:prstGeom>
          <a:solidFill>
            <a:srgbClr val="FBFF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84549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par>
                                    <p:cTn id="17" presetID="2" presetClass="entr" presetSubtype="2" fill="hold" grpId="0" nodeType="withEffect" p14:presetBounceEnd="50000">
                                      <p:stCondLst>
                                        <p:cond delay="2500"/>
                                      </p:stCondLst>
                                      <p:childTnLst>
                                        <p:set>
                                          <p:cBhvr>
                                            <p:cTn id="18" dur="1" fill="hold">
                                              <p:stCondLst>
                                                <p:cond delay="0"/>
                                              </p:stCondLst>
                                            </p:cTn>
                                            <p:tgtEl>
                                              <p:spTgt spid="7"/>
                                            </p:tgtEl>
                                            <p:attrNameLst>
                                              <p:attrName>style.visibility</p:attrName>
                                            </p:attrNameLst>
                                          </p:cBhvr>
                                          <p:to>
                                            <p:strVal val="visible"/>
                                          </p:to>
                                        </p:set>
                                        <p:anim calcmode="lin" valueType="num" p14:bounceEnd="50000">
                                          <p:cBhvr additive="base">
                                            <p:cTn id="19" dur="10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20" dur="10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laser.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childTnLst>
                                    </p:cTn>
                                  </p:par>
                                  <p:par>
                                    <p:cTn id="29" presetID="2" presetClass="entr" presetSubtype="2" fill="hold" grpId="0" nodeType="withEffect" p14:presetBounceEnd="50000">
                                      <p:stCondLst>
                                        <p:cond delay="3000"/>
                                      </p:stCondLst>
                                      <p:childTnLst>
                                        <p:set>
                                          <p:cBhvr>
                                            <p:cTn id="30" dur="1" fill="hold">
                                              <p:stCondLst>
                                                <p:cond delay="0"/>
                                              </p:stCondLst>
                                            </p:cTn>
                                            <p:tgtEl>
                                              <p:spTgt spid="5"/>
                                            </p:tgtEl>
                                            <p:attrNameLst>
                                              <p:attrName>style.visibility</p:attrName>
                                            </p:attrNameLst>
                                          </p:cBhvr>
                                          <p:to>
                                            <p:strVal val="visible"/>
                                          </p:to>
                                        </p:set>
                                        <p:anim calcmode="lin" valueType="num" p14:bounceEnd="50000">
                                          <p:cBhvr additive="base">
                                            <p:cTn id="31" dur="10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32" dur="10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par>
                                    <p:cTn id="17" presetID="2" presetClass="entr" presetSubtype="2" fill="hold" grpId="0" nodeType="withEffect">
                                      <p:stCondLst>
                                        <p:cond delay="25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1+#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laser.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childTnLst>
                                    </p:cTn>
                                  </p:par>
                                  <p:par>
                                    <p:cTn id="29" presetID="2" presetClass="entr" presetSubtype="2" fill="hold" grpId="0" nodeType="withEffect">
                                      <p:stCondLst>
                                        <p:cond delay="300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1000" fill="hold"/>
                                            <p:tgtEl>
                                              <p:spTgt spid="5"/>
                                            </p:tgtEl>
                                            <p:attrNameLst>
                                              <p:attrName>ppt_x</p:attrName>
                                            </p:attrNameLst>
                                          </p:cBhvr>
                                          <p:tavLst>
                                            <p:tav tm="0">
                                              <p:val>
                                                <p:strVal val="1+#ppt_w/2"/>
                                              </p:val>
                                            </p:tav>
                                            <p:tav tm="100000">
                                              <p:val>
                                                <p:strVal val="#ppt_x"/>
                                              </p:val>
                                            </p:tav>
                                          </p:tavLst>
                                        </p:anim>
                                        <p:anim calcmode="lin" valueType="num">
                                          <p:cBhvr additive="base">
                                            <p:cTn id="32" dur="10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5"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7"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3F177C-64C6-4496-B184-1102262AA06F}"/>
              </a:ext>
            </a:extLst>
          </p:cNvPr>
          <p:cNvSpPr>
            <a:spLocks noGrp="1"/>
          </p:cNvSpPr>
          <p:nvPr>
            <p:ph type="title"/>
          </p:nvPr>
        </p:nvSpPr>
        <p:spPr>
          <a:xfrm>
            <a:off x="304801" y="753228"/>
            <a:ext cx="10083800" cy="1080938"/>
          </a:xfrm>
        </p:spPr>
        <p:txBody>
          <a:bodyPr>
            <a:noAutofit/>
          </a:bodyPr>
          <a:lstStyle/>
          <a:p>
            <a:r>
              <a:rPr lang="en-US" sz="5400" b="1" dirty="0">
                <a:latin typeface="Arial" panose="020B0604020202020204" pitchFamily="34" charset="0"/>
                <a:cs typeface="Arial" panose="020B0604020202020204" pitchFamily="34" charset="0"/>
              </a:rPr>
              <a:t>Experiment 1:  Making a Wave</a:t>
            </a:r>
          </a:p>
        </p:txBody>
      </p:sp>
      <p:sp>
        <p:nvSpPr>
          <p:cNvPr id="3" name="Content Placeholder 2">
            <a:extLst>
              <a:ext uri="{FF2B5EF4-FFF2-40B4-BE49-F238E27FC236}">
                <a16:creationId xmlns:a16="http://schemas.microsoft.com/office/drawing/2014/main" xmlns="" id="{039FD927-9D4C-4DB2-8A76-4A90D6B63132}"/>
              </a:ext>
            </a:extLst>
          </p:cNvPr>
          <p:cNvSpPr>
            <a:spLocks noGrp="1"/>
          </p:cNvSpPr>
          <p:nvPr>
            <p:ph idx="1"/>
          </p:nvPr>
        </p:nvSpPr>
        <p:spPr>
          <a:xfrm>
            <a:off x="680321" y="2336873"/>
            <a:ext cx="9946490" cy="3599316"/>
          </a:xfrm>
        </p:spPr>
        <p:txBody>
          <a:bodyPr>
            <a:normAutofit fontScale="92500" lnSpcReduction="10000"/>
          </a:bodyPr>
          <a:lstStyle/>
          <a:p>
            <a:pPr marL="0" indent="0">
              <a:lnSpc>
                <a:spcPct val="110000"/>
              </a:lnSpc>
              <a:spcAft>
                <a:spcPts val="1200"/>
              </a:spcAft>
              <a:buNone/>
            </a:pPr>
            <a:r>
              <a:rPr lang="en-US" sz="3600" b="1" u="sng" dirty="0">
                <a:latin typeface="Arial" panose="020B0604020202020204" pitchFamily="34" charset="0"/>
                <a:cs typeface="Arial" panose="020B0604020202020204" pitchFamily="34" charset="0"/>
              </a:rPr>
              <a:t>Results</a:t>
            </a:r>
            <a:r>
              <a:rPr lang="en-US" sz="3600" b="1" dirty="0">
                <a:latin typeface="Arial" panose="020B0604020202020204" pitchFamily="34" charset="0"/>
                <a:cs typeface="Arial" panose="020B0604020202020204" pitchFamily="34" charset="0"/>
              </a:rPr>
              <a:t>:</a:t>
            </a:r>
          </a:p>
          <a:p>
            <a:pPr marL="0" indent="0">
              <a:lnSpc>
                <a:spcPct val="110000"/>
              </a:lnSpc>
              <a:buNone/>
            </a:pPr>
            <a:r>
              <a:rPr lang="en-US" sz="3200" dirty="0">
                <a:latin typeface="Arial" panose="020B0604020202020204" pitchFamily="34" charset="0"/>
                <a:cs typeface="Arial" panose="020B0604020202020204" pitchFamily="34" charset="0"/>
              </a:rPr>
              <a:t>Write your observations about the waves while teacher collects the strings</a:t>
            </a:r>
          </a:p>
          <a:p>
            <a:pPr marL="0" indent="0">
              <a:lnSpc>
                <a:spcPct val="110000"/>
              </a:lnSpc>
              <a:buNone/>
            </a:pPr>
            <a:endParaRPr lang="en-US" sz="3200" dirty="0">
              <a:latin typeface="Arial" panose="020B0604020202020204" pitchFamily="34" charset="0"/>
              <a:cs typeface="Arial" panose="020B0604020202020204" pitchFamily="34" charset="0"/>
            </a:endParaRPr>
          </a:p>
          <a:p>
            <a:pPr marL="0" indent="0">
              <a:lnSpc>
                <a:spcPct val="110000"/>
              </a:lnSpc>
              <a:buNone/>
            </a:pPr>
            <a:r>
              <a:rPr lang="en-US" sz="3200" dirty="0">
                <a:latin typeface="Arial" panose="020B0604020202020204" pitchFamily="34" charset="0"/>
                <a:cs typeface="Arial" panose="020B0604020202020204" pitchFamily="34" charset="0"/>
              </a:rPr>
              <a:t>And delivers a light meter to your station for Experiment 2</a:t>
            </a:r>
          </a:p>
          <a:p>
            <a:pPr>
              <a:lnSpc>
                <a:spcPct val="110000"/>
              </a:lnSpc>
            </a:pPr>
            <a:endParaRPr lang="en-US" sz="3600" dirty="0">
              <a:latin typeface="Arial" panose="020B0604020202020204" pitchFamily="34" charset="0"/>
              <a:cs typeface="Arial" panose="020B0604020202020204" pitchFamily="34" charset="0"/>
            </a:endParaRPr>
          </a:p>
        </p:txBody>
      </p:sp>
      <p:sp>
        <p:nvSpPr>
          <p:cNvPr id="4" name="Sun 3">
            <a:extLst>
              <a:ext uri="{FF2B5EF4-FFF2-40B4-BE49-F238E27FC236}">
                <a16:creationId xmlns:a16="http://schemas.microsoft.com/office/drawing/2014/main" xmlns="" id="{9ACDE26D-97C3-46A0-B511-406107C65A20}"/>
              </a:ext>
            </a:extLst>
          </p:cNvPr>
          <p:cNvSpPr/>
          <p:nvPr/>
        </p:nvSpPr>
        <p:spPr>
          <a:xfrm>
            <a:off x="6360198" y="5767394"/>
            <a:ext cx="580589" cy="671502"/>
          </a:xfrm>
          <a:prstGeom prst="sun">
            <a:avLst/>
          </a:prstGeom>
          <a:solidFill>
            <a:srgbClr val="FBFF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299606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2" presetClass="entr" presetSubtype="2" repeatCount="0" fill="hold" grpId="0" nodeType="withEffect" p14:presetBounceEnd="50000">
                                      <p:stCondLst>
                                        <p:cond delay="3000"/>
                                      </p:stCondLst>
                                      <p:childTnLst>
                                        <p:set>
                                          <p:cBhvr>
                                            <p:cTn id="20" dur="1" fill="hold">
                                              <p:stCondLst>
                                                <p:cond delay="0"/>
                                              </p:stCondLst>
                                            </p:cTn>
                                            <p:tgtEl>
                                              <p:spTgt spid="4"/>
                                            </p:tgtEl>
                                            <p:attrNameLst>
                                              <p:attrName>style.visibility</p:attrName>
                                            </p:attrNameLst>
                                          </p:cBhvr>
                                          <p:to>
                                            <p:strVal val="visible"/>
                                          </p:to>
                                        </p:set>
                                        <p:anim calcmode="lin" valueType="num" p14:bounceEnd="50000">
                                          <p:cBhvr additive="base">
                                            <p:cTn id="21" dur="10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22" dur="10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2" presetClass="entr" presetSubtype="2" repeatCount="0" fill="hold" grpId="0" nodeType="withEffect">
                                      <p:stCondLst>
                                        <p:cond delay="300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1000" fill="hold"/>
                                            <p:tgtEl>
                                              <p:spTgt spid="4"/>
                                            </p:tgtEl>
                                            <p:attrNameLst>
                                              <p:attrName>ppt_x</p:attrName>
                                            </p:attrNameLst>
                                          </p:cBhvr>
                                          <p:tavLst>
                                            <p:tav tm="0">
                                              <p:val>
                                                <p:strVal val="1+#ppt_w/2"/>
                                              </p:val>
                                            </p:tav>
                                            <p:tav tm="100000">
                                              <p:val>
                                                <p:strVal val="#ppt_x"/>
                                              </p:val>
                                            </p:tav>
                                          </p:tavLst>
                                        </p:anim>
                                        <p:anim calcmode="lin" valueType="num">
                                          <p:cBhvr additive="base">
                                            <p:cTn id="22" dur="10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mc:Fallback>
  </mc:AlternateContent>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7337</TotalTime>
  <Words>1542</Words>
  <Application>Microsoft Office PowerPoint</Application>
  <PresentationFormat>Widescreen</PresentationFormat>
  <Paragraphs>217</Paragraphs>
  <Slides>37</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Cambria Math</vt:lpstr>
      <vt:lpstr>Trebuchet MS</vt:lpstr>
      <vt:lpstr>Berlin</vt:lpstr>
      <vt:lpstr>PowerPoint Presentation</vt:lpstr>
      <vt:lpstr>Light Waves, Sound Waves</vt:lpstr>
      <vt:lpstr>Transverse Waves, Longitudinal Waves</vt:lpstr>
      <vt:lpstr>Characteristics of Light</vt:lpstr>
      <vt:lpstr>Wave Properties</vt:lpstr>
      <vt:lpstr>Wave Properties</vt:lpstr>
      <vt:lpstr>Wave Properties</vt:lpstr>
      <vt:lpstr>PowerPoint Presentation</vt:lpstr>
      <vt:lpstr>Experiment 1:  Making a Wave</vt:lpstr>
      <vt:lpstr>LIGHT INTENSITY</vt:lpstr>
      <vt:lpstr>PowerPoint Presentation</vt:lpstr>
      <vt:lpstr>Lumen, Foot-Candles (FC), and LUX</vt:lpstr>
      <vt:lpstr>Experiment 2: Light Meter Exploration</vt:lpstr>
      <vt:lpstr>Experiment 2: Light Meter Exploration</vt:lpstr>
      <vt:lpstr> TRAVELING LIGHT</vt:lpstr>
      <vt:lpstr>PowerPoint Presentation</vt:lpstr>
      <vt:lpstr>PowerPoint Presentation</vt:lpstr>
      <vt:lpstr>PowerPoint Presentation</vt:lpstr>
      <vt:lpstr>PowerPoint Presentation</vt:lpstr>
      <vt:lpstr>PowerPoint Presentation</vt:lpstr>
      <vt:lpstr>Experiment 3:  What happens to light as it travels from a source? </vt:lpstr>
      <vt:lpstr>Experiment 3:  What happens to light as it travels from a source? </vt:lpstr>
      <vt:lpstr>Experiment 3:  What happens to light as it travels from a source? </vt:lpstr>
      <vt:lpstr> CONTINUOUS EMISSION SPECTRUM</vt:lpstr>
      <vt:lpstr>PowerPoint Presentation</vt:lpstr>
      <vt:lpstr>This picture has ~16 million pixels where each represents a different color.  The human eye can see  ~10 million pixels.   The term "pixel" is actually short for "Picture Element." These small little dots are what make up the images on computer displays.</vt:lpstr>
      <vt:lpstr>What Do You Know About the Electromagnetic Spectrum?</vt:lpstr>
      <vt:lpstr>Electromagnetic Spectrum</vt:lpstr>
      <vt:lpstr>What are the COLORS of the Visible Spectrum?</vt:lpstr>
      <vt:lpstr>Experiment 4:  Continuous Emission Spectrum</vt:lpstr>
      <vt:lpstr>Experiment 4:   Continuous Emission Spectrum</vt:lpstr>
      <vt:lpstr> IDENTIFYING EMISSION SPECTRA</vt:lpstr>
      <vt:lpstr>Emission Spectra</vt:lpstr>
      <vt:lpstr>Experiment #5:  Emission Spectra</vt:lpstr>
      <vt:lpstr>Experiment #5: Emissions Spectra</vt:lpstr>
      <vt:lpstr>Collect all Module Materials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LIGHT</dc:title>
  <dc:creator>elizabeth keele</dc:creator>
  <cp:lastModifiedBy>Vicki A Foust</cp:lastModifiedBy>
  <cp:revision>273</cp:revision>
  <cp:lastPrinted>2018-08-27T19:10:08Z</cp:lastPrinted>
  <dcterms:created xsi:type="dcterms:W3CDTF">2017-12-31T15:44:05Z</dcterms:created>
  <dcterms:modified xsi:type="dcterms:W3CDTF">2018-09-07T18:16:07Z</dcterms:modified>
</cp:coreProperties>
</file>